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147378820" r:id="rId3"/>
    <p:sldId id="2147378921" r:id="rId4"/>
    <p:sldId id="291" r:id="rId5"/>
    <p:sldId id="2147378933" r:id="rId6"/>
    <p:sldId id="2147378912" r:id="rId7"/>
    <p:sldId id="2147378908" r:id="rId8"/>
    <p:sldId id="2147378822" r:id="rId9"/>
    <p:sldId id="2147378941" r:id="rId10"/>
    <p:sldId id="2147378943" r:id="rId11"/>
    <p:sldId id="2147378904" r:id="rId12"/>
    <p:sldId id="2147378939" r:id="rId13"/>
    <p:sldId id="2147378924" r:id="rId14"/>
    <p:sldId id="2147378927" r:id="rId15"/>
    <p:sldId id="2147378931" r:id="rId16"/>
    <p:sldId id="2147378836" r:id="rId17"/>
    <p:sldId id="260" r:id="rId18"/>
    <p:sldId id="2147378934" r:id="rId19"/>
    <p:sldId id="2147378906" r:id="rId20"/>
    <p:sldId id="2147378935" r:id="rId21"/>
  </p:sldIdLst>
  <p:sldSz cx="12192000" cy="6858000"/>
  <p:notesSz cx="6799263" cy="99298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E2051F-7B27-4DDD-AABE-F94724B24859}" v="10" dt="2026-02-22T02:59:07.9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001" autoAdjust="0"/>
    <p:restoredTop sz="94673"/>
  </p:normalViewPr>
  <p:slideViewPr>
    <p:cSldViewPr snapToGrid="0">
      <p:cViewPr varScale="1">
        <p:scale>
          <a:sx n="70" d="100"/>
          <a:sy n="70" d="100"/>
        </p:scale>
        <p:origin x="996" y="52"/>
      </p:cViewPr>
      <p:guideLst/>
    </p:cSldViewPr>
  </p:slideViewPr>
  <p:notesTextViewPr>
    <p:cViewPr>
      <p:scale>
        <a:sx n="1" d="1"/>
        <a:sy n="1" d="1"/>
      </p:scale>
      <p:origin x="0" y="0"/>
    </p:cViewPr>
  </p:notesTextViewPr>
  <p:sorterViewPr>
    <p:cViewPr varScale="1">
      <p:scale>
        <a:sx n="100" d="100"/>
        <a:sy n="100" d="100"/>
      </p:scale>
      <p:origin x="0" y="-102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Liu, CFA CAIA" userId="43d796bb-6e02-417f-b836-f9be14c396fb" providerId="ADAL" clId="{83FB8DA4-DEFC-45CA-8267-BA8959C01A60}"/>
    <pc:docChg chg="undo custSel addSld delSld modSld">
      <pc:chgData name="Emily Liu, CFA CAIA" userId="43d796bb-6e02-417f-b836-f9be14c396fb" providerId="ADAL" clId="{83FB8DA4-DEFC-45CA-8267-BA8959C01A60}" dt="2026-02-22T03:01:43.257" v="885" actId="6549"/>
      <pc:docMkLst>
        <pc:docMk/>
      </pc:docMkLst>
      <pc:sldChg chg="delSp modSp mod">
        <pc:chgData name="Emily Liu, CFA CAIA" userId="43d796bb-6e02-417f-b836-f9be14c396fb" providerId="ADAL" clId="{83FB8DA4-DEFC-45CA-8267-BA8959C01A60}" dt="2026-02-22T02:56:43.252" v="745" actId="6549"/>
        <pc:sldMkLst>
          <pc:docMk/>
          <pc:sldMk cId="1494193198" sldId="256"/>
        </pc:sldMkLst>
        <pc:spChg chg="mod">
          <ac:chgData name="Emily Liu, CFA CAIA" userId="43d796bb-6e02-417f-b836-f9be14c396fb" providerId="ADAL" clId="{83FB8DA4-DEFC-45CA-8267-BA8959C01A60}" dt="2026-02-22T02:56:43.252" v="745" actId="6549"/>
          <ac:spMkLst>
            <pc:docMk/>
            <pc:sldMk cId="1494193198" sldId="256"/>
            <ac:spMk id="2" creationId="{B7F1A7C5-35BE-ABED-2C31-028941F3060E}"/>
          </ac:spMkLst>
        </pc:spChg>
        <pc:spChg chg="del">
          <ac:chgData name="Emily Liu, CFA CAIA" userId="43d796bb-6e02-417f-b836-f9be14c396fb" providerId="ADAL" clId="{83FB8DA4-DEFC-45CA-8267-BA8959C01A60}" dt="2026-02-22T02:09:07.787" v="0" actId="478"/>
          <ac:spMkLst>
            <pc:docMk/>
            <pc:sldMk cId="1494193198" sldId="256"/>
            <ac:spMk id="3" creationId="{C24F14EC-06B4-775C-C3EA-D2585F26E056}"/>
          </ac:spMkLst>
        </pc:spChg>
        <pc:spChg chg="del">
          <ac:chgData name="Emily Liu, CFA CAIA" userId="43d796bb-6e02-417f-b836-f9be14c396fb" providerId="ADAL" clId="{83FB8DA4-DEFC-45CA-8267-BA8959C01A60}" dt="2026-02-22T02:12:39.432" v="5" actId="478"/>
          <ac:spMkLst>
            <pc:docMk/>
            <pc:sldMk cId="1494193198" sldId="256"/>
            <ac:spMk id="11" creationId="{A59FA79F-90ED-9420-BB54-7F0D483DC99C}"/>
          </ac:spMkLst>
        </pc:spChg>
        <pc:spChg chg="mod">
          <ac:chgData name="Emily Liu, CFA CAIA" userId="43d796bb-6e02-417f-b836-f9be14c396fb" providerId="ADAL" clId="{83FB8DA4-DEFC-45CA-8267-BA8959C01A60}" dt="2026-02-22T02:38:02.529" v="691" actId="6549"/>
          <ac:spMkLst>
            <pc:docMk/>
            <pc:sldMk cId="1494193198" sldId="256"/>
            <ac:spMk id="13" creationId="{385A8028-320F-EE98-65C0-3A43380535AB}"/>
          </ac:spMkLst>
        </pc:spChg>
        <pc:spChg chg="del">
          <ac:chgData name="Emily Liu, CFA CAIA" userId="43d796bb-6e02-417f-b836-f9be14c396fb" providerId="ADAL" clId="{83FB8DA4-DEFC-45CA-8267-BA8959C01A60}" dt="2026-02-22T02:37:23.105" v="675" actId="478"/>
          <ac:spMkLst>
            <pc:docMk/>
            <pc:sldMk cId="1494193198" sldId="256"/>
            <ac:spMk id="15" creationId="{D3AD48C7-B79F-D70B-1853-4CC0FE299C1A}"/>
          </ac:spMkLst>
        </pc:spChg>
        <pc:spChg chg="mod">
          <ac:chgData name="Emily Liu, CFA CAIA" userId="43d796bb-6e02-417f-b836-f9be14c396fb" providerId="ADAL" clId="{83FB8DA4-DEFC-45CA-8267-BA8959C01A60}" dt="2026-02-22T02:09:15.483" v="2" actId="1076"/>
          <ac:spMkLst>
            <pc:docMk/>
            <pc:sldMk cId="1494193198" sldId="256"/>
            <ac:spMk id="16" creationId="{051462D6-9823-2F7D-0D42-01DBDDC5847D}"/>
          </ac:spMkLst>
        </pc:spChg>
        <pc:spChg chg="mod">
          <ac:chgData name="Emily Liu, CFA CAIA" userId="43d796bb-6e02-417f-b836-f9be14c396fb" providerId="ADAL" clId="{83FB8DA4-DEFC-45CA-8267-BA8959C01A60}" dt="2026-02-22T02:09:12.358" v="1" actId="1076"/>
          <ac:spMkLst>
            <pc:docMk/>
            <pc:sldMk cId="1494193198" sldId="256"/>
            <ac:spMk id="17" creationId="{ED58D5B3-3BB6-41CF-6F90-548A17A14C39}"/>
          </ac:spMkLst>
        </pc:spChg>
        <pc:spChg chg="mod">
          <ac:chgData name="Emily Liu, CFA CAIA" userId="43d796bb-6e02-417f-b836-f9be14c396fb" providerId="ADAL" clId="{83FB8DA4-DEFC-45CA-8267-BA8959C01A60}" dt="2026-02-22T02:38:07.848" v="692" actId="1076"/>
          <ac:spMkLst>
            <pc:docMk/>
            <pc:sldMk cId="1494193198" sldId="256"/>
            <ac:spMk id="19" creationId="{29F72A1E-7702-411D-90A0-1A4D94E9B12F}"/>
          </ac:spMkLst>
        </pc:spChg>
        <pc:spChg chg="mod">
          <ac:chgData name="Emily Liu, CFA CAIA" userId="43d796bb-6e02-417f-b836-f9be14c396fb" providerId="ADAL" clId="{83FB8DA4-DEFC-45CA-8267-BA8959C01A60}" dt="2026-02-22T02:37:33.343" v="677" actId="1076"/>
          <ac:spMkLst>
            <pc:docMk/>
            <pc:sldMk cId="1494193198" sldId="256"/>
            <ac:spMk id="29" creationId="{94547527-A1DB-D52D-D0EB-70F6C25DD908}"/>
          </ac:spMkLst>
        </pc:spChg>
        <pc:spChg chg="del">
          <ac:chgData name="Emily Liu, CFA CAIA" userId="43d796bb-6e02-417f-b836-f9be14c396fb" providerId="ADAL" clId="{83FB8DA4-DEFC-45CA-8267-BA8959C01A60}" dt="2026-02-22T02:38:18.871" v="694" actId="478"/>
          <ac:spMkLst>
            <pc:docMk/>
            <pc:sldMk cId="1494193198" sldId="256"/>
            <ac:spMk id="30" creationId="{99539D0C-71E0-5B1B-7E28-6D2F11E52D22}"/>
          </ac:spMkLst>
        </pc:spChg>
        <pc:spChg chg="mod">
          <ac:chgData name="Emily Liu, CFA CAIA" userId="43d796bb-6e02-417f-b836-f9be14c396fb" providerId="ADAL" clId="{83FB8DA4-DEFC-45CA-8267-BA8959C01A60}" dt="2026-02-22T02:38:23.640" v="695" actId="1076"/>
          <ac:spMkLst>
            <pc:docMk/>
            <pc:sldMk cId="1494193198" sldId="256"/>
            <ac:spMk id="32" creationId="{9419CBEE-15ED-27C1-E311-48A53B6BD984}"/>
          </ac:spMkLst>
        </pc:spChg>
        <pc:spChg chg="mod">
          <ac:chgData name="Emily Liu, CFA CAIA" userId="43d796bb-6e02-417f-b836-f9be14c396fb" providerId="ADAL" clId="{83FB8DA4-DEFC-45CA-8267-BA8959C01A60}" dt="2026-02-22T02:39:02.346" v="699" actId="20577"/>
          <ac:spMkLst>
            <pc:docMk/>
            <pc:sldMk cId="1494193198" sldId="256"/>
            <ac:spMk id="35" creationId="{AE819DE6-8D7B-DC85-1F20-441B68512D8D}"/>
          </ac:spMkLst>
        </pc:spChg>
        <pc:spChg chg="mod">
          <ac:chgData name="Emily Liu, CFA CAIA" userId="43d796bb-6e02-417f-b836-f9be14c396fb" providerId="ADAL" clId="{83FB8DA4-DEFC-45CA-8267-BA8959C01A60}" dt="2026-02-22T02:55:28.746" v="702" actId="1076"/>
          <ac:spMkLst>
            <pc:docMk/>
            <pc:sldMk cId="1494193198" sldId="256"/>
            <ac:spMk id="41" creationId="{565EBD6B-93A3-E960-C6B4-7DE5B7213D23}"/>
          </ac:spMkLst>
        </pc:spChg>
        <pc:spChg chg="mod">
          <ac:chgData name="Emily Liu, CFA CAIA" userId="43d796bb-6e02-417f-b836-f9be14c396fb" providerId="ADAL" clId="{83FB8DA4-DEFC-45CA-8267-BA8959C01A60}" dt="2026-02-22T02:55:31.257" v="703" actId="1076"/>
          <ac:spMkLst>
            <pc:docMk/>
            <pc:sldMk cId="1494193198" sldId="256"/>
            <ac:spMk id="42" creationId="{811A76E3-303E-9628-2AA5-D334794D7D77}"/>
          </ac:spMkLst>
        </pc:spChg>
        <pc:spChg chg="mod">
          <ac:chgData name="Emily Liu, CFA CAIA" userId="43d796bb-6e02-417f-b836-f9be14c396fb" providerId="ADAL" clId="{83FB8DA4-DEFC-45CA-8267-BA8959C01A60}" dt="2026-02-22T02:37:20.620" v="674" actId="6549"/>
          <ac:spMkLst>
            <pc:docMk/>
            <pc:sldMk cId="1494193198" sldId="256"/>
            <ac:spMk id="56" creationId="{45437073-727A-D02F-7A96-C262244E9345}"/>
          </ac:spMkLst>
        </pc:spChg>
        <pc:spChg chg="del">
          <ac:chgData name="Emily Liu, CFA CAIA" userId="43d796bb-6e02-417f-b836-f9be14c396fb" providerId="ADAL" clId="{83FB8DA4-DEFC-45CA-8267-BA8959C01A60}" dt="2026-02-22T02:37:26.053" v="676" actId="478"/>
          <ac:spMkLst>
            <pc:docMk/>
            <pc:sldMk cId="1494193198" sldId="256"/>
            <ac:spMk id="59" creationId="{B816C865-4B3F-3BBF-61EE-D7B2D4C871E1}"/>
          </ac:spMkLst>
        </pc:spChg>
        <pc:cxnChg chg="mod">
          <ac:chgData name="Emily Liu, CFA CAIA" userId="43d796bb-6e02-417f-b836-f9be14c396fb" providerId="ADAL" clId="{83FB8DA4-DEFC-45CA-8267-BA8959C01A60}" dt="2026-02-22T02:37:36.561" v="678" actId="14100"/>
          <ac:cxnSpMkLst>
            <pc:docMk/>
            <pc:sldMk cId="1494193198" sldId="256"/>
            <ac:cxnSpMk id="31" creationId="{9455D49E-65F5-4EFC-5339-750CA892FB8D}"/>
          </ac:cxnSpMkLst>
        </pc:cxnChg>
        <pc:cxnChg chg="mod">
          <ac:chgData name="Emily Liu, CFA CAIA" userId="43d796bb-6e02-417f-b836-f9be14c396fb" providerId="ADAL" clId="{83FB8DA4-DEFC-45CA-8267-BA8959C01A60}" dt="2026-02-22T02:38:15.529" v="693" actId="14100"/>
          <ac:cxnSpMkLst>
            <pc:docMk/>
            <pc:sldMk cId="1494193198" sldId="256"/>
            <ac:cxnSpMk id="33" creationId="{5AB506D3-0CDC-746F-3B43-35FFAD4B797A}"/>
          </ac:cxnSpMkLst>
        </pc:cxnChg>
        <pc:cxnChg chg="mod">
          <ac:chgData name="Emily Liu, CFA CAIA" userId="43d796bb-6e02-417f-b836-f9be14c396fb" providerId="ADAL" clId="{83FB8DA4-DEFC-45CA-8267-BA8959C01A60}" dt="2026-02-22T02:09:20.820" v="3" actId="14100"/>
          <ac:cxnSpMkLst>
            <pc:docMk/>
            <pc:sldMk cId="1494193198" sldId="256"/>
            <ac:cxnSpMk id="34" creationId="{407D9E3F-7D85-72D2-5570-91391536BCC3}"/>
          </ac:cxnSpMkLst>
        </pc:cxnChg>
        <pc:cxnChg chg="mod">
          <ac:chgData name="Emily Liu, CFA CAIA" userId="43d796bb-6e02-417f-b836-f9be14c396fb" providerId="ADAL" clId="{83FB8DA4-DEFC-45CA-8267-BA8959C01A60}" dt="2026-02-22T02:40:44.735" v="701" actId="14100"/>
          <ac:cxnSpMkLst>
            <pc:docMk/>
            <pc:sldMk cId="1494193198" sldId="256"/>
            <ac:cxnSpMk id="36" creationId="{13E8CFA4-C1D4-EBCE-C54B-FF45CE9C23EE}"/>
          </ac:cxnSpMkLst>
        </pc:cxnChg>
        <pc:cxnChg chg="mod">
          <ac:chgData name="Emily Liu, CFA CAIA" userId="43d796bb-6e02-417f-b836-f9be14c396fb" providerId="ADAL" clId="{83FB8DA4-DEFC-45CA-8267-BA8959C01A60}" dt="2026-02-22T02:55:36.705" v="704" actId="14100"/>
          <ac:cxnSpMkLst>
            <pc:docMk/>
            <pc:sldMk cId="1494193198" sldId="256"/>
            <ac:cxnSpMk id="37" creationId="{CCB7E2DB-F1CF-425C-A643-7933EF6C28EE}"/>
          </ac:cxnSpMkLst>
        </pc:cxnChg>
        <pc:cxnChg chg="mod">
          <ac:chgData name="Emily Liu, CFA CAIA" userId="43d796bb-6e02-417f-b836-f9be14c396fb" providerId="ADAL" clId="{83FB8DA4-DEFC-45CA-8267-BA8959C01A60}" dt="2026-02-22T02:12:59.695" v="8" actId="14100"/>
          <ac:cxnSpMkLst>
            <pc:docMk/>
            <pc:sldMk cId="1494193198" sldId="256"/>
            <ac:cxnSpMk id="38" creationId="{92B2D90A-B7E1-F397-DB44-9116B1779027}"/>
          </ac:cxnSpMkLst>
        </pc:cxnChg>
      </pc:sldChg>
      <pc:sldChg chg="delSp modSp mod">
        <pc:chgData name="Emily Liu, CFA CAIA" userId="43d796bb-6e02-417f-b836-f9be14c396fb" providerId="ADAL" clId="{83FB8DA4-DEFC-45CA-8267-BA8959C01A60}" dt="2026-02-22T02:34:41.729" v="523" actId="478"/>
        <pc:sldMkLst>
          <pc:docMk/>
          <pc:sldMk cId="1223343526" sldId="260"/>
        </pc:sldMkLst>
        <pc:spChg chg="mod">
          <ac:chgData name="Emily Liu, CFA CAIA" userId="43d796bb-6e02-417f-b836-f9be14c396fb" providerId="ADAL" clId="{83FB8DA4-DEFC-45CA-8267-BA8959C01A60}" dt="2026-02-22T02:34:33.292" v="520" actId="6549"/>
          <ac:spMkLst>
            <pc:docMk/>
            <pc:sldMk cId="1223343526" sldId="260"/>
            <ac:spMk id="2" creationId="{7F893265-E84F-4633-DBA1-19CBDEAE4B69}"/>
          </ac:spMkLst>
        </pc:spChg>
        <pc:spChg chg="del mod">
          <ac:chgData name="Emily Liu, CFA CAIA" userId="43d796bb-6e02-417f-b836-f9be14c396fb" providerId="ADAL" clId="{83FB8DA4-DEFC-45CA-8267-BA8959C01A60}" dt="2026-02-22T02:34:41.729" v="523" actId="478"/>
          <ac:spMkLst>
            <pc:docMk/>
            <pc:sldMk cId="1223343526" sldId="260"/>
            <ac:spMk id="13" creationId="{268A0472-27C5-BEF3-7405-81A365A43836}"/>
          </ac:spMkLst>
        </pc:spChg>
        <pc:picChg chg="mod">
          <ac:chgData name="Emily Liu, CFA CAIA" userId="43d796bb-6e02-417f-b836-f9be14c396fb" providerId="ADAL" clId="{83FB8DA4-DEFC-45CA-8267-BA8959C01A60}" dt="2026-02-22T02:34:37.023" v="521" actId="1076"/>
          <ac:picMkLst>
            <pc:docMk/>
            <pc:sldMk cId="1223343526" sldId="260"/>
            <ac:picMk id="8" creationId="{47A718EA-6237-47ED-8C14-4F3BE3FC0EA0}"/>
          </ac:picMkLst>
        </pc:picChg>
      </pc:sldChg>
      <pc:sldChg chg="addSp modSp mod">
        <pc:chgData name="Emily Liu, CFA CAIA" userId="43d796bb-6e02-417f-b836-f9be14c396fb" providerId="ADAL" clId="{83FB8DA4-DEFC-45CA-8267-BA8959C01A60}" dt="2026-02-22T02:19:37.219" v="435" actId="1076"/>
        <pc:sldMkLst>
          <pc:docMk/>
          <pc:sldMk cId="1022529914" sldId="291"/>
        </pc:sldMkLst>
        <pc:spChg chg="mod">
          <ac:chgData name="Emily Liu, CFA CAIA" userId="43d796bb-6e02-417f-b836-f9be14c396fb" providerId="ADAL" clId="{83FB8DA4-DEFC-45CA-8267-BA8959C01A60}" dt="2026-02-22T02:16:02.489" v="46" actId="6549"/>
          <ac:spMkLst>
            <pc:docMk/>
            <pc:sldMk cId="1022529914" sldId="291"/>
            <ac:spMk id="5" creationId="{53EB811C-C1BF-1A74-BCBE-FC4DEF8CB826}"/>
          </ac:spMkLst>
        </pc:spChg>
        <pc:spChg chg="add mod">
          <ac:chgData name="Emily Liu, CFA CAIA" userId="43d796bb-6e02-417f-b836-f9be14c396fb" providerId="ADAL" clId="{83FB8DA4-DEFC-45CA-8267-BA8959C01A60}" dt="2026-02-22T02:19:37.219" v="435" actId="1076"/>
          <ac:spMkLst>
            <pc:docMk/>
            <pc:sldMk cId="1022529914" sldId="291"/>
            <ac:spMk id="6" creationId="{69587B55-862B-0BC5-19C8-AE97E902BBF5}"/>
          </ac:spMkLst>
        </pc:spChg>
      </pc:sldChg>
      <pc:sldChg chg="add del">
        <pc:chgData name="Emily Liu, CFA CAIA" userId="43d796bb-6e02-417f-b836-f9be14c396fb" providerId="ADAL" clId="{83FB8DA4-DEFC-45CA-8267-BA8959C01A60}" dt="2026-02-22T02:25:35.356" v="464" actId="47"/>
        <pc:sldMkLst>
          <pc:docMk/>
          <pc:sldMk cId="2821557259" sldId="2147378821"/>
        </pc:sldMkLst>
      </pc:sldChg>
      <pc:sldChg chg="addSp delSp mod">
        <pc:chgData name="Emily Liu, CFA CAIA" userId="43d796bb-6e02-417f-b836-f9be14c396fb" providerId="ADAL" clId="{83FB8DA4-DEFC-45CA-8267-BA8959C01A60}" dt="2026-02-22T02:25:05.619" v="460" actId="478"/>
        <pc:sldMkLst>
          <pc:docMk/>
          <pc:sldMk cId="712243104" sldId="2147378822"/>
        </pc:sldMkLst>
        <pc:spChg chg="add del">
          <ac:chgData name="Emily Liu, CFA CAIA" userId="43d796bb-6e02-417f-b836-f9be14c396fb" providerId="ADAL" clId="{83FB8DA4-DEFC-45CA-8267-BA8959C01A60}" dt="2026-02-22T02:25:05.619" v="460" actId="478"/>
          <ac:spMkLst>
            <pc:docMk/>
            <pc:sldMk cId="712243104" sldId="2147378822"/>
            <ac:spMk id="4" creationId="{1B09E490-2039-4822-0FF9-5244AEB85BAD}"/>
          </ac:spMkLst>
        </pc:spChg>
      </pc:sldChg>
      <pc:sldChg chg="modSp mod">
        <pc:chgData name="Emily Liu, CFA CAIA" userId="43d796bb-6e02-417f-b836-f9be14c396fb" providerId="ADAL" clId="{83FB8DA4-DEFC-45CA-8267-BA8959C01A60}" dt="2026-02-22T02:36:03.665" v="652" actId="6549"/>
        <pc:sldMkLst>
          <pc:docMk/>
          <pc:sldMk cId="1796038048" sldId="2147378906"/>
        </pc:sldMkLst>
        <pc:spChg chg="mod">
          <ac:chgData name="Emily Liu, CFA CAIA" userId="43d796bb-6e02-417f-b836-f9be14c396fb" providerId="ADAL" clId="{83FB8DA4-DEFC-45CA-8267-BA8959C01A60}" dt="2026-02-22T02:36:03.665" v="652" actId="6549"/>
          <ac:spMkLst>
            <pc:docMk/>
            <pc:sldMk cId="1796038048" sldId="2147378906"/>
            <ac:spMk id="5" creationId="{A182AC1E-EC7D-7884-CA3C-7BBDA9A2C54E}"/>
          </ac:spMkLst>
        </pc:spChg>
      </pc:sldChg>
      <pc:sldChg chg="delSp modSp del mod">
        <pc:chgData name="Emily Liu, CFA CAIA" userId="43d796bb-6e02-417f-b836-f9be14c396fb" providerId="ADAL" clId="{83FB8DA4-DEFC-45CA-8267-BA8959C01A60}" dt="2026-02-22T02:19:43.050" v="436" actId="47"/>
        <pc:sldMkLst>
          <pc:docMk/>
          <pc:sldMk cId="3042555570" sldId="2147378910"/>
        </pc:sldMkLst>
        <pc:spChg chg="del">
          <ac:chgData name="Emily Liu, CFA CAIA" userId="43d796bb-6e02-417f-b836-f9be14c396fb" providerId="ADAL" clId="{83FB8DA4-DEFC-45CA-8267-BA8959C01A60}" dt="2026-02-22T02:16:18.643" v="47" actId="478"/>
          <ac:spMkLst>
            <pc:docMk/>
            <pc:sldMk cId="3042555570" sldId="2147378910"/>
            <ac:spMk id="4" creationId="{9F3ECD5E-258A-A381-992E-6F4D59833A14}"/>
          </ac:spMkLst>
        </pc:spChg>
        <pc:spChg chg="del mod">
          <ac:chgData name="Emily Liu, CFA CAIA" userId="43d796bb-6e02-417f-b836-f9be14c396fb" providerId="ADAL" clId="{83FB8DA4-DEFC-45CA-8267-BA8959C01A60}" dt="2026-02-22T02:19:29.029" v="433" actId="21"/>
          <ac:spMkLst>
            <pc:docMk/>
            <pc:sldMk cId="3042555570" sldId="2147378910"/>
            <ac:spMk id="5" creationId="{69587B55-862B-0BC5-19C8-AE97E902BBF5}"/>
          </ac:spMkLst>
        </pc:spChg>
      </pc:sldChg>
      <pc:sldChg chg="delSp modSp del mod">
        <pc:chgData name="Emily Liu, CFA CAIA" userId="43d796bb-6e02-417f-b836-f9be14c396fb" providerId="ADAL" clId="{83FB8DA4-DEFC-45CA-8267-BA8959C01A60}" dt="2026-02-22T02:21:57.510" v="454" actId="47"/>
        <pc:sldMkLst>
          <pc:docMk/>
          <pc:sldMk cId="1943565344" sldId="2147378911"/>
        </pc:sldMkLst>
        <pc:spChg chg="del mod">
          <ac:chgData name="Emily Liu, CFA CAIA" userId="43d796bb-6e02-417f-b836-f9be14c396fb" providerId="ADAL" clId="{83FB8DA4-DEFC-45CA-8267-BA8959C01A60}" dt="2026-02-22T02:21:38.310" v="451" actId="21"/>
          <ac:spMkLst>
            <pc:docMk/>
            <pc:sldMk cId="1943565344" sldId="2147378911"/>
            <ac:spMk id="5" creationId="{0C51E0E4-DCF3-1998-E0B8-AFA8F8D08DC0}"/>
          </ac:spMkLst>
        </pc:spChg>
      </pc:sldChg>
      <pc:sldChg chg="addSp modSp mod">
        <pc:chgData name="Emily Liu, CFA CAIA" userId="43d796bb-6e02-417f-b836-f9be14c396fb" providerId="ADAL" clId="{83FB8DA4-DEFC-45CA-8267-BA8959C01A60}" dt="2026-02-22T02:59:26.817" v="853" actId="1076"/>
        <pc:sldMkLst>
          <pc:docMk/>
          <pc:sldMk cId="1688676822" sldId="2147378912"/>
        </pc:sldMkLst>
        <pc:spChg chg="mod">
          <ac:chgData name="Emily Liu, CFA CAIA" userId="43d796bb-6e02-417f-b836-f9be14c396fb" providerId="ADAL" clId="{83FB8DA4-DEFC-45CA-8267-BA8959C01A60}" dt="2026-02-22T02:59:20.610" v="852" actId="1076"/>
          <ac:spMkLst>
            <pc:docMk/>
            <pc:sldMk cId="1688676822" sldId="2147378912"/>
            <ac:spMk id="5" creationId="{FCC0669C-FEAB-A845-14F1-34BCB12F1614}"/>
          </ac:spMkLst>
        </pc:spChg>
        <pc:spChg chg="add mod">
          <ac:chgData name="Emily Liu, CFA CAIA" userId="43d796bb-6e02-417f-b836-f9be14c396fb" providerId="ADAL" clId="{83FB8DA4-DEFC-45CA-8267-BA8959C01A60}" dt="2026-02-22T02:59:26.817" v="853" actId="1076"/>
          <ac:spMkLst>
            <pc:docMk/>
            <pc:sldMk cId="1688676822" sldId="2147378912"/>
            <ac:spMk id="6" creationId="{0C51E0E4-DCF3-1998-E0B8-AFA8F8D08DC0}"/>
          </ac:spMkLst>
        </pc:spChg>
        <pc:spChg chg="add mod">
          <ac:chgData name="Emily Liu, CFA CAIA" userId="43d796bb-6e02-417f-b836-f9be14c396fb" providerId="ADAL" clId="{83FB8DA4-DEFC-45CA-8267-BA8959C01A60}" dt="2026-02-22T02:59:15.177" v="851" actId="6549"/>
          <ac:spMkLst>
            <pc:docMk/>
            <pc:sldMk cId="1688676822" sldId="2147378912"/>
            <ac:spMk id="8" creationId="{6C16957B-381B-51B0-D8AF-B9ED713785EB}"/>
          </ac:spMkLst>
        </pc:spChg>
      </pc:sldChg>
      <pc:sldChg chg="delSp modSp del mod">
        <pc:chgData name="Emily Liu, CFA CAIA" userId="43d796bb-6e02-417f-b836-f9be14c396fb" providerId="ADAL" clId="{83FB8DA4-DEFC-45CA-8267-BA8959C01A60}" dt="2026-02-22T02:59:37.826" v="854" actId="47"/>
        <pc:sldMkLst>
          <pc:docMk/>
          <pc:sldMk cId="3325785104" sldId="2147378913"/>
        </pc:sldMkLst>
        <pc:spChg chg="del">
          <ac:chgData name="Emily Liu, CFA CAIA" userId="43d796bb-6e02-417f-b836-f9be14c396fb" providerId="ADAL" clId="{83FB8DA4-DEFC-45CA-8267-BA8959C01A60}" dt="2026-02-22T02:22:26.685" v="455" actId="478"/>
          <ac:spMkLst>
            <pc:docMk/>
            <pc:sldMk cId="3325785104" sldId="2147378913"/>
            <ac:spMk id="4" creationId="{F5A541F1-C5D8-5979-BDDE-01FF10B3BB7B}"/>
          </ac:spMkLst>
        </pc:spChg>
        <pc:spChg chg="del mod">
          <ac:chgData name="Emily Liu, CFA CAIA" userId="43d796bb-6e02-417f-b836-f9be14c396fb" providerId="ADAL" clId="{83FB8DA4-DEFC-45CA-8267-BA8959C01A60}" dt="2026-02-22T02:59:05.871" v="848" actId="21"/>
          <ac:spMkLst>
            <pc:docMk/>
            <pc:sldMk cId="3325785104" sldId="2147378913"/>
            <ac:spMk id="5" creationId="{6C16957B-381B-51B0-D8AF-B9ED713785EB}"/>
          </ac:spMkLst>
        </pc:spChg>
      </pc:sldChg>
      <pc:sldChg chg="modSp del mod">
        <pc:chgData name="Emily Liu, CFA CAIA" userId="43d796bb-6e02-417f-b836-f9be14c396fb" providerId="ADAL" clId="{83FB8DA4-DEFC-45CA-8267-BA8959C01A60}" dt="2026-02-22T02:22:36.352" v="456" actId="47"/>
        <pc:sldMkLst>
          <pc:docMk/>
          <pc:sldMk cId="577723597" sldId="2147378914"/>
        </pc:sldMkLst>
        <pc:spChg chg="mod">
          <ac:chgData name="Emily Liu, CFA CAIA" userId="43d796bb-6e02-417f-b836-f9be14c396fb" providerId="ADAL" clId="{83FB8DA4-DEFC-45CA-8267-BA8959C01A60}" dt="2026-02-22T02:20:29.841" v="442" actId="21"/>
          <ac:spMkLst>
            <pc:docMk/>
            <pc:sldMk cId="577723597" sldId="2147378914"/>
            <ac:spMk id="5" creationId="{F84C6DC3-F67E-16C3-0286-877CBF124E33}"/>
          </ac:spMkLst>
        </pc:spChg>
      </pc:sldChg>
      <pc:sldChg chg="del">
        <pc:chgData name="Emily Liu, CFA CAIA" userId="43d796bb-6e02-417f-b836-f9be14c396fb" providerId="ADAL" clId="{83FB8DA4-DEFC-45CA-8267-BA8959C01A60}" dt="2026-02-22T02:22:43.232" v="457" actId="47"/>
        <pc:sldMkLst>
          <pc:docMk/>
          <pc:sldMk cId="2903157457" sldId="2147378916"/>
        </pc:sldMkLst>
      </pc:sldChg>
      <pc:sldChg chg="add del">
        <pc:chgData name="Emily Liu, CFA CAIA" userId="43d796bb-6e02-417f-b836-f9be14c396fb" providerId="ADAL" clId="{83FB8DA4-DEFC-45CA-8267-BA8959C01A60}" dt="2026-02-22T02:27:46.736" v="466" actId="47"/>
        <pc:sldMkLst>
          <pc:docMk/>
          <pc:sldMk cId="2097099333" sldId="2147378917"/>
        </pc:sldMkLst>
      </pc:sldChg>
      <pc:sldChg chg="addSp delSp modSp mod">
        <pc:chgData name="Emily Liu, CFA CAIA" userId="43d796bb-6e02-417f-b836-f9be14c396fb" providerId="ADAL" clId="{83FB8DA4-DEFC-45CA-8267-BA8959C01A60}" dt="2026-02-22T02:57:51.651" v="758" actId="14100"/>
        <pc:sldMkLst>
          <pc:docMk/>
          <pc:sldMk cId="110392962" sldId="2147378921"/>
        </pc:sldMkLst>
        <pc:spChg chg="add mod">
          <ac:chgData name="Emily Liu, CFA CAIA" userId="43d796bb-6e02-417f-b836-f9be14c396fb" providerId="ADAL" clId="{83FB8DA4-DEFC-45CA-8267-BA8959C01A60}" dt="2026-02-22T02:57:41.840" v="751" actId="21"/>
          <ac:spMkLst>
            <pc:docMk/>
            <pc:sldMk cId="110392962" sldId="2147378921"/>
            <ac:spMk id="3" creationId="{F62EA43F-10BB-2F3E-6FC1-8EAB62CA2371}"/>
          </ac:spMkLst>
        </pc:spChg>
        <pc:spChg chg="mod">
          <ac:chgData name="Emily Liu, CFA CAIA" userId="43d796bb-6e02-417f-b836-f9be14c396fb" providerId="ADAL" clId="{83FB8DA4-DEFC-45CA-8267-BA8959C01A60}" dt="2026-02-22T02:15:12.153" v="21" actId="6549"/>
          <ac:spMkLst>
            <pc:docMk/>
            <pc:sldMk cId="110392962" sldId="2147378921"/>
            <ac:spMk id="4" creationId="{61C62228-B95E-B16D-D655-3B7F3BB97891}"/>
          </ac:spMkLst>
        </pc:spChg>
        <pc:spChg chg="del">
          <ac:chgData name="Emily Liu, CFA CAIA" userId="43d796bb-6e02-417f-b836-f9be14c396fb" providerId="ADAL" clId="{83FB8DA4-DEFC-45CA-8267-BA8959C01A60}" dt="2026-02-22T02:13:43.478" v="13" actId="478"/>
          <ac:spMkLst>
            <pc:docMk/>
            <pc:sldMk cId="110392962" sldId="2147378921"/>
            <ac:spMk id="7" creationId="{63E67466-5DD2-B7A3-DA17-2CD30739E6B3}"/>
          </ac:spMkLst>
        </pc:spChg>
        <pc:spChg chg="add mod">
          <ac:chgData name="Emily Liu, CFA CAIA" userId="43d796bb-6e02-417f-b836-f9be14c396fb" providerId="ADAL" clId="{83FB8DA4-DEFC-45CA-8267-BA8959C01A60}" dt="2026-02-22T02:57:51.651" v="758" actId="14100"/>
          <ac:spMkLst>
            <pc:docMk/>
            <pc:sldMk cId="110392962" sldId="2147378921"/>
            <ac:spMk id="8" creationId="{8196BD53-0944-3DB8-7126-3CFF713D2E77}"/>
          </ac:spMkLst>
        </pc:spChg>
      </pc:sldChg>
      <pc:sldChg chg="delSp modSp del mod">
        <pc:chgData name="Emily Liu, CFA CAIA" userId="43d796bb-6e02-417f-b836-f9be14c396fb" providerId="ADAL" clId="{83FB8DA4-DEFC-45CA-8267-BA8959C01A60}" dt="2026-02-22T02:15:50.999" v="44" actId="47"/>
        <pc:sldMkLst>
          <pc:docMk/>
          <pc:sldMk cId="294968069" sldId="2147378922"/>
        </pc:sldMkLst>
        <pc:spChg chg="del mod">
          <ac:chgData name="Emily Liu, CFA CAIA" userId="43d796bb-6e02-417f-b836-f9be14c396fb" providerId="ADAL" clId="{83FB8DA4-DEFC-45CA-8267-BA8959C01A60}" dt="2026-02-22T02:15:18.741" v="22" actId="21"/>
          <ac:spMkLst>
            <pc:docMk/>
            <pc:sldMk cId="294968069" sldId="2147378922"/>
            <ac:spMk id="4" creationId="{F62EA43F-10BB-2F3E-6FC1-8EAB62CA2371}"/>
          </ac:spMkLst>
        </pc:spChg>
        <pc:spChg chg="del">
          <ac:chgData name="Emily Liu, CFA CAIA" userId="43d796bb-6e02-417f-b836-f9be14c396fb" providerId="ADAL" clId="{83FB8DA4-DEFC-45CA-8267-BA8959C01A60}" dt="2026-02-22T02:13:54.185" v="14" actId="478"/>
          <ac:spMkLst>
            <pc:docMk/>
            <pc:sldMk cId="294968069" sldId="2147378922"/>
            <ac:spMk id="6" creationId="{BD69837F-289D-23CF-0E67-37328AEADDD7}"/>
          </ac:spMkLst>
        </pc:spChg>
        <pc:spChg chg="del">
          <ac:chgData name="Emily Liu, CFA CAIA" userId="43d796bb-6e02-417f-b836-f9be14c396fb" providerId="ADAL" clId="{83FB8DA4-DEFC-45CA-8267-BA8959C01A60}" dt="2026-02-22T02:14:25.521" v="16" actId="21"/>
          <ac:spMkLst>
            <pc:docMk/>
            <pc:sldMk cId="294968069" sldId="2147378922"/>
            <ac:spMk id="8" creationId="{8196BD53-0944-3DB8-7126-3CFF713D2E77}"/>
          </ac:spMkLst>
        </pc:spChg>
      </pc:sldChg>
      <pc:sldChg chg="addSp modSp mod">
        <pc:chgData name="Emily Liu, CFA CAIA" userId="43d796bb-6e02-417f-b836-f9be14c396fb" providerId="ADAL" clId="{83FB8DA4-DEFC-45CA-8267-BA8959C01A60}" dt="2026-02-22T02:33:34.098" v="512" actId="1076"/>
        <pc:sldMkLst>
          <pc:docMk/>
          <pc:sldMk cId="1214270267" sldId="2147378927"/>
        </pc:sldMkLst>
        <pc:spChg chg="mod">
          <ac:chgData name="Emily Liu, CFA CAIA" userId="43d796bb-6e02-417f-b836-f9be14c396fb" providerId="ADAL" clId="{83FB8DA4-DEFC-45CA-8267-BA8959C01A60}" dt="2026-02-22T02:32:28.361" v="491" actId="20577"/>
          <ac:spMkLst>
            <pc:docMk/>
            <pc:sldMk cId="1214270267" sldId="2147378927"/>
            <ac:spMk id="2" creationId="{64C356CC-D8B1-E3F5-9AC0-73616246C540}"/>
          </ac:spMkLst>
        </pc:spChg>
        <pc:spChg chg="add mod">
          <ac:chgData name="Emily Liu, CFA CAIA" userId="43d796bb-6e02-417f-b836-f9be14c396fb" providerId="ADAL" clId="{83FB8DA4-DEFC-45CA-8267-BA8959C01A60}" dt="2026-02-22T02:33:34.098" v="512" actId="1076"/>
          <ac:spMkLst>
            <pc:docMk/>
            <pc:sldMk cId="1214270267" sldId="2147378927"/>
            <ac:spMk id="6" creationId="{D4868DB6-0B6F-F164-1EA1-160302C7FFAB}"/>
          </ac:spMkLst>
        </pc:spChg>
      </pc:sldChg>
      <pc:sldChg chg="delSp modSp del mod">
        <pc:chgData name="Emily Liu, CFA CAIA" userId="43d796bb-6e02-417f-b836-f9be14c396fb" providerId="ADAL" clId="{83FB8DA4-DEFC-45CA-8267-BA8959C01A60}" dt="2026-02-22T02:33:45.079" v="513" actId="47"/>
        <pc:sldMkLst>
          <pc:docMk/>
          <pc:sldMk cId="3279060333" sldId="2147378930"/>
        </pc:sldMkLst>
        <pc:spChg chg="del mod">
          <ac:chgData name="Emily Liu, CFA CAIA" userId="43d796bb-6e02-417f-b836-f9be14c396fb" providerId="ADAL" clId="{83FB8DA4-DEFC-45CA-8267-BA8959C01A60}" dt="2026-02-22T02:33:24.565" v="510" actId="21"/>
          <ac:spMkLst>
            <pc:docMk/>
            <pc:sldMk cId="3279060333" sldId="2147378930"/>
            <ac:spMk id="2" creationId="{D4868DB6-0B6F-F164-1EA1-160302C7FFAB}"/>
          </ac:spMkLst>
        </pc:spChg>
      </pc:sldChg>
      <pc:sldChg chg="addSp delSp modSp mod">
        <pc:chgData name="Emily Liu, CFA CAIA" userId="43d796bb-6e02-417f-b836-f9be14c396fb" providerId="ADAL" clId="{83FB8DA4-DEFC-45CA-8267-BA8959C01A60}" dt="2026-02-22T02:34:05.361" v="517"/>
        <pc:sldMkLst>
          <pc:docMk/>
          <pc:sldMk cId="2387064983" sldId="2147378931"/>
        </pc:sldMkLst>
        <pc:spChg chg="add del mod">
          <ac:chgData name="Emily Liu, CFA CAIA" userId="43d796bb-6e02-417f-b836-f9be14c396fb" providerId="ADAL" clId="{83FB8DA4-DEFC-45CA-8267-BA8959C01A60}" dt="2026-02-22T02:34:05.361" v="517"/>
          <ac:spMkLst>
            <pc:docMk/>
            <pc:sldMk cId="2387064983" sldId="2147378931"/>
            <ac:spMk id="2" creationId="{708ADB69-FCE7-AFFD-352A-2EC31D3D82D6}"/>
          </ac:spMkLst>
        </pc:spChg>
      </pc:sldChg>
      <pc:sldChg chg="modSp del mod">
        <pc:chgData name="Emily Liu, CFA CAIA" userId="43d796bb-6e02-417f-b836-f9be14c396fb" providerId="ADAL" clId="{83FB8DA4-DEFC-45CA-8267-BA8959C01A60}" dt="2026-02-22T02:34:16.040" v="518" actId="47"/>
        <pc:sldMkLst>
          <pc:docMk/>
          <pc:sldMk cId="1081568725" sldId="2147378932"/>
        </pc:sldMkLst>
        <pc:spChg chg="mod">
          <ac:chgData name="Emily Liu, CFA CAIA" userId="43d796bb-6e02-417f-b836-f9be14c396fb" providerId="ADAL" clId="{83FB8DA4-DEFC-45CA-8267-BA8959C01A60}" dt="2026-02-22T02:34:00.432" v="514" actId="21"/>
          <ac:spMkLst>
            <pc:docMk/>
            <pc:sldMk cId="1081568725" sldId="2147378932"/>
            <ac:spMk id="2" creationId="{D4ED67FC-C5DF-AED7-D34D-145562C30E14}"/>
          </ac:spMkLst>
        </pc:spChg>
      </pc:sldChg>
      <pc:sldChg chg="modSp mod">
        <pc:chgData name="Emily Liu, CFA CAIA" userId="43d796bb-6e02-417f-b836-f9be14c396fb" providerId="ADAL" clId="{83FB8DA4-DEFC-45CA-8267-BA8959C01A60}" dt="2026-02-22T03:01:20.457" v="856" actId="20577"/>
        <pc:sldMkLst>
          <pc:docMk/>
          <pc:sldMk cId="1589135103" sldId="2147378934"/>
        </pc:sldMkLst>
        <pc:spChg chg="mod">
          <ac:chgData name="Emily Liu, CFA CAIA" userId="43d796bb-6e02-417f-b836-f9be14c396fb" providerId="ADAL" clId="{83FB8DA4-DEFC-45CA-8267-BA8959C01A60}" dt="2026-02-22T03:01:20.457" v="856" actId="20577"/>
          <ac:spMkLst>
            <pc:docMk/>
            <pc:sldMk cId="1589135103" sldId="2147378934"/>
            <ac:spMk id="5" creationId="{616C15B9-EB8E-F44E-0668-F9B98C56D85B}"/>
          </ac:spMkLst>
        </pc:spChg>
      </pc:sldChg>
      <pc:sldChg chg="modSp mod">
        <pc:chgData name="Emily Liu, CFA CAIA" userId="43d796bb-6e02-417f-b836-f9be14c396fb" providerId="ADAL" clId="{83FB8DA4-DEFC-45CA-8267-BA8959C01A60}" dt="2026-02-22T03:01:43.257" v="885" actId="6549"/>
        <pc:sldMkLst>
          <pc:docMk/>
          <pc:sldMk cId="2968178219" sldId="2147378935"/>
        </pc:sldMkLst>
        <pc:spChg chg="mod">
          <ac:chgData name="Emily Liu, CFA CAIA" userId="43d796bb-6e02-417f-b836-f9be14c396fb" providerId="ADAL" clId="{83FB8DA4-DEFC-45CA-8267-BA8959C01A60}" dt="2026-02-22T02:36:35.667" v="653" actId="20577"/>
          <ac:spMkLst>
            <pc:docMk/>
            <pc:sldMk cId="2968178219" sldId="2147378935"/>
            <ac:spMk id="5" creationId="{7AE6FD07-622C-E418-0AFC-C252F5BC81CE}"/>
          </ac:spMkLst>
        </pc:spChg>
        <pc:spChg chg="mod">
          <ac:chgData name="Emily Liu, CFA CAIA" userId="43d796bb-6e02-417f-b836-f9be14c396fb" providerId="ADAL" clId="{83FB8DA4-DEFC-45CA-8267-BA8959C01A60}" dt="2026-02-22T03:01:43.257" v="885" actId="6549"/>
          <ac:spMkLst>
            <pc:docMk/>
            <pc:sldMk cId="2968178219" sldId="2147378935"/>
            <ac:spMk id="6" creationId="{3587385A-490F-84EB-78F8-C82AA5E564EA}"/>
          </ac:spMkLst>
        </pc:spChg>
      </pc:sldChg>
      <pc:sldChg chg="del">
        <pc:chgData name="Emily Liu, CFA CAIA" userId="43d796bb-6e02-417f-b836-f9be14c396fb" providerId="ADAL" clId="{83FB8DA4-DEFC-45CA-8267-BA8959C01A60}" dt="2026-02-22T02:36:53.566" v="654" actId="47"/>
        <pc:sldMkLst>
          <pc:docMk/>
          <pc:sldMk cId="241605028" sldId="2147378936"/>
        </pc:sldMkLst>
      </pc:sldChg>
      <pc:sldChg chg="del">
        <pc:chgData name="Emily Liu, CFA CAIA" userId="43d796bb-6e02-417f-b836-f9be14c396fb" providerId="ADAL" clId="{83FB8DA4-DEFC-45CA-8267-BA8959C01A60}" dt="2026-02-22T02:28:03.603" v="467" actId="47"/>
        <pc:sldMkLst>
          <pc:docMk/>
          <pc:sldMk cId="3422911462" sldId="2147378937"/>
        </pc:sldMkLst>
      </pc:sldChg>
      <pc:sldChg chg="delSp modSp del mod">
        <pc:chgData name="Emily Liu, CFA CAIA" userId="43d796bb-6e02-417f-b836-f9be14c396fb" providerId="ADAL" clId="{83FB8DA4-DEFC-45CA-8267-BA8959C01A60}" dt="2026-02-22T02:30:15.895" v="476" actId="47"/>
        <pc:sldMkLst>
          <pc:docMk/>
          <pc:sldMk cId="4294009173" sldId="2147378938"/>
        </pc:sldMkLst>
        <pc:spChg chg="del mod">
          <ac:chgData name="Emily Liu, CFA CAIA" userId="43d796bb-6e02-417f-b836-f9be14c396fb" providerId="ADAL" clId="{83FB8DA4-DEFC-45CA-8267-BA8959C01A60}" dt="2026-02-22T02:30:01.143" v="473" actId="21"/>
          <ac:spMkLst>
            <pc:docMk/>
            <pc:sldMk cId="4294009173" sldId="2147378938"/>
            <ac:spMk id="8" creationId="{9CAE2C49-8A96-F817-9CE4-445282E1164E}"/>
          </ac:spMkLst>
        </pc:spChg>
      </pc:sldChg>
      <pc:sldChg chg="del">
        <pc:chgData name="Emily Liu, CFA CAIA" userId="43d796bb-6e02-417f-b836-f9be14c396fb" providerId="ADAL" clId="{83FB8DA4-DEFC-45CA-8267-BA8959C01A60}" dt="2026-02-22T02:26:10.560" v="465" actId="47"/>
        <pc:sldMkLst>
          <pc:docMk/>
          <pc:sldMk cId="2080951280" sldId="2147378940"/>
        </pc:sldMkLst>
      </pc:sldChg>
      <pc:sldChg chg="addSp modSp mod">
        <pc:chgData name="Emily Liu, CFA CAIA" userId="43d796bb-6e02-417f-b836-f9be14c396fb" providerId="ADAL" clId="{83FB8DA4-DEFC-45CA-8267-BA8959C01A60}" dt="2026-02-22T03:00:10.590" v="855" actId="6549"/>
        <pc:sldMkLst>
          <pc:docMk/>
          <pc:sldMk cId="1985588075" sldId="2147378941"/>
        </pc:sldMkLst>
        <pc:spChg chg="add mod">
          <ac:chgData name="Emily Liu, CFA CAIA" userId="43d796bb-6e02-417f-b836-f9be14c396fb" providerId="ADAL" clId="{83FB8DA4-DEFC-45CA-8267-BA8959C01A60}" dt="2026-02-22T03:00:10.590" v="855" actId="6549"/>
          <ac:spMkLst>
            <pc:docMk/>
            <pc:sldMk cId="1985588075" sldId="2147378941"/>
            <ac:spMk id="3" creationId="{9CAE2C49-8A96-F817-9CE4-445282E1164E}"/>
          </ac:spMkLst>
        </pc:spChg>
        <pc:spChg chg="mod">
          <ac:chgData name="Emily Liu, CFA CAIA" userId="43d796bb-6e02-417f-b836-f9be14c396fb" providerId="ADAL" clId="{83FB8DA4-DEFC-45CA-8267-BA8959C01A60}" dt="2026-02-22T02:28:46.252" v="469" actId="20577"/>
          <ac:spMkLst>
            <pc:docMk/>
            <pc:sldMk cId="1985588075" sldId="2147378941"/>
            <ac:spMk id="8" creationId="{14E438ED-B157-08A8-68D2-6B22EA9993A9}"/>
          </ac:spMkLst>
        </pc:spChg>
      </pc:sldChg>
      <pc:sldChg chg="del">
        <pc:chgData name="Emily Liu, CFA CAIA" userId="43d796bb-6e02-417f-b836-f9be14c396fb" providerId="ADAL" clId="{83FB8DA4-DEFC-45CA-8267-BA8959C01A60}" dt="2026-02-22T02:28:16.944" v="468" actId="47"/>
        <pc:sldMkLst>
          <pc:docMk/>
          <pc:sldMk cId="553743212" sldId="2147378942"/>
        </pc:sldMkLst>
      </pc:sldChg>
      <pc:sldChg chg="addSp delSp modSp mod">
        <pc:chgData name="Emily Liu, CFA CAIA" userId="43d796bb-6e02-417f-b836-f9be14c396fb" providerId="ADAL" clId="{83FB8DA4-DEFC-45CA-8267-BA8959C01A60}" dt="2026-02-22T02:31:40.208" v="487" actId="1076"/>
        <pc:sldMkLst>
          <pc:docMk/>
          <pc:sldMk cId="2822935543" sldId="2147378943"/>
        </pc:sldMkLst>
        <pc:spChg chg="add mod">
          <ac:chgData name="Emily Liu, CFA CAIA" userId="43d796bb-6e02-417f-b836-f9be14c396fb" providerId="ADAL" clId="{83FB8DA4-DEFC-45CA-8267-BA8959C01A60}" dt="2026-02-22T02:31:40.208" v="487" actId="1076"/>
          <ac:spMkLst>
            <pc:docMk/>
            <pc:sldMk cId="2822935543" sldId="2147378943"/>
            <ac:spMk id="3" creationId="{994C9E6A-C119-A53A-0BA6-588B4E136C34}"/>
          </ac:spMkLst>
        </pc:spChg>
        <pc:spChg chg="del">
          <ac:chgData name="Emily Liu, CFA CAIA" userId="43d796bb-6e02-417f-b836-f9be14c396fb" providerId="ADAL" clId="{83FB8DA4-DEFC-45CA-8267-BA8959C01A60}" dt="2026-02-22T02:31:07.250" v="479" actId="478"/>
          <ac:spMkLst>
            <pc:docMk/>
            <pc:sldMk cId="2822935543" sldId="2147378943"/>
            <ac:spMk id="20" creationId="{5D20A12B-9FDC-0456-0D1F-F7E2D2617107}"/>
          </ac:spMkLst>
        </pc:spChg>
        <pc:grpChg chg="mod">
          <ac:chgData name="Emily Liu, CFA CAIA" userId="43d796bb-6e02-417f-b836-f9be14c396fb" providerId="ADAL" clId="{83FB8DA4-DEFC-45CA-8267-BA8959C01A60}" dt="2026-02-22T02:31:25.406" v="483" actId="1076"/>
          <ac:grpSpMkLst>
            <pc:docMk/>
            <pc:sldMk cId="2822935543" sldId="2147378943"/>
            <ac:grpSpMk id="8" creationId="{38660CC4-0615-38B6-ABD2-393BCDD7B8E2}"/>
          </ac:grpSpMkLst>
        </pc:grpChg>
      </pc:sldChg>
      <pc:sldChg chg="delSp modSp del mod">
        <pc:chgData name="Emily Liu, CFA CAIA" userId="43d796bb-6e02-417f-b836-f9be14c396fb" providerId="ADAL" clId="{83FB8DA4-DEFC-45CA-8267-BA8959C01A60}" dt="2026-02-22T02:31:53.317" v="488" actId="47"/>
        <pc:sldMkLst>
          <pc:docMk/>
          <pc:sldMk cId="1964941334" sldId="2147378944"/>
        </pc:sldMkLst>
        <pc:spChg chg="del mod">
          <ac:chgData name="Emily Liu, CFA CAIA" userId="43d796bb-6e02-417f-b836-f9be14c396fb" providerId="ADAL" clId="{83FB8DA4-DEFC-45CA-8267-BA8959C01A60}" dt="2026-02-22T02:31:16.939" v="480" actId="21"/>
          <ac:spMkLst>
            <pc:docMk/>
            <pc:sldMk cId="1964941334" sldId="2147378944"/>
            <ac:spMk id="20" creationId="{994C9E6A-C119-A53A-0BA6-588B4E136C34}"/>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26T06:10:55.646"/>
    </inkml:context>
    <inkml:brush xml:id="br0">
      <inkml:brushProperty name="width" value="0.035" units="cm"/>
      <inkml:brushProperty name="height" value="0.035" units="cm"/>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1275" y="0"/>
            <a:ext cx="2946400" cy="498475"/>
          </a:xfrm>
          <a:prstGeom prst="rect">
            <a:avLst/>
          </a:prstGeom>
        </p:spPr>
        <p:txBody>
          <a:bodyPr vert="horz" lIns="91440" tIns="45720" rIns="91440" bIns="45720" rtlCol="0"/>
          <a:lstStyle>
            <a:lvl1pPr algn="r">
              <a:defRPr sz="1200"/>
            </a:lvl1pPr>
          </a:lstStyle>
          <a:p>
            <a:fld id="{C03A6FF5-657B-40B6-915E-1BEEFFEBF2BA}" type="datetimeFigureOut">
              <a:rPr lang="zh-TW" altLang="en-US" smtClean="0"/>
              <a:t>2026/2/22</a:t>
            </a:fld>
            <a:endParaRPr lang="zh-TW" altLang="en-US"/>
          </a:p>
        </p:txBody>
      </p:sp>
      <p:sp>
        <p:nvSpPr>
          <p:cNvPr id="4" name="投影片影像版面配置區 3"/>
          <p:cNvSpPr>
            <a:spLocks noGrp="1" noRot="1" noChangeAspect="1"/>
          </p:cNvSpPr>
          <p:nvPr>
            <p:ph type="sldImg" idx="2"/>
          </p:nvPr>
        </p:nvSpPr>
        <p:spPr>
          <a:xfrm>
            <a:off x="422275" y="1241425"/>
            <a:ext cx="5954713" cy="3351213"/>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450" y="4778375"/>
            <a:ext cx="5440363" cy="3910013"/>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31338"/>
            <a:ext cx="2946400" cy="498475"/>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1275" y="9431338"/>
            <a:ext cx="2946400" cy="498475"/>
          </a:xfrm>
          <a:prstGeom prst="rect">
            <a:avLst/>
          </a:prstGeom>
        </p:spPr>
        <p:txBody>
          <a:bodyPr vert="horz" lIns="91440" tIns="45720" rIns="91440" bIns="45720" rtlCol="0" anchor="b"/>
          <a:lstStyle>
            <a:lvl1pPr algn="r">
              <a:defRPr sz="1200"/>
            </a:lvl1pPr>
          </a:lstStyle>
          <a:p>
            <a:fld id="{BA26128C-7DE6-40FA-84B9-DE61CCD2258B}" type="slidenum">
              <a:rPr lang="zh-TW" altLang="en-US" smtClean="0"/>
              <a:t>‹#›</a:t>
            </a:fld>
            <a:endParaRPr lang="zh-TW" altLang="en-US"/>
          </a:p>
        </p:txBody>
      </p:sp>
    </p:spTree>
    <p:extLst>
      <p:ext uri="{BB962C8B-B14F-4D97-AF65-F5344CB8AC3E}">
        <p14:creationId xmlns:p14="http://schemas.microsoft.com/office/powerpoint/2010/main" val="2668951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9C94C0-D641-DAB7-8A1D-B0C39DA1FDD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D867291-D3AB-6EBB-E20C-E77BFF4D81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C20FB10B-AFBA-674E-485F-B850DE16BB91}"/>
              </a:ext>
            </a:extLst>
          </p:cNvPr>
          <p:cNvSpPr>
            <a:spLocks noGrp="1"/>
          </p:cNvSpPr>
          <p:nvPr>
            <p:ph type="dt" sz="half" idx="10"/>
          </p:nvPr>
        </p:nvSpPr>
        <p:spPr/>
        <p:txBody>
          <a:bodyPr/>
          <a:lstStyle/>
          <a:p>
            <a:fld id="{6F1982AA-ABA4-44D6-994E-8DC3F57F2523}" type="datetime1">
              <a:rPr lang="zh-TW" altLang="en-US" smtClean="0"/>
              <a:t>2026/2/22</a:t>
            </a:fld>
            <a:endParaRPr lang="zh-TW" altLang="en-US"/>
          </a:p>
        </p:txBody>
      </p:sp>
      <p:sp>
        <p:nvSpPr>
          <p:cNvPr id="5" name="頁尾版面配置區 4">
            <a:extLst>
              <a:ext uri="{FF2B5EF4-FFF2-40B4-BE49-F238E27FC236}">
                <a16:creationId xmlns:a16="http://schemas.microsoft.com/office/drawing/2014/main" id="{FC8C455C-215A-600E-FE75-2FE71C1F7A9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1507F06-59B9-9D3C-EA5B-7145929157E8}"/>
              </a:ext>
            </a:extLst>
          </p:cNvPr>
          <p:cNvSpPr>
            <a:spLocks noGrp="1"/>
          </p:cNvSpPr>
          <p:nvPr>
            <p:ph type="sldNum" sz="quarter" idx="12"/>
          </p:nvPr>
        </p:nvSpPr>
        <p:spPr/>
        <p:txBody>
          <a:bodyPr/>
          <a:lstStyle/>
          <a:p>
            <a:fld id="{C73110D0-AE1D-47B2-8E18-2409A0F3B654}" type="slidenum">
              <a:rPr lang="zh-TW" altLang="en-US" smtClean="0"/>
              <a:t>‹#›</a:t>
            </a:fld>
            <a:endParaRPr lang="zh-TW" altLang="en-US"/>
          </a:p>
        </p:txBody>
      </p:sp>
    </p:spTree>
    <p:extLst>
      <p:ext uri="{BB962C8B-B14F-4D97-AF65-F5344CB8AC3E}">
        <p14:creationId xmlns:p14="http://schemas.microsoft.com/office/powerpoint/2010/main" val="3453842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ACFFC2-2682-F96F-75F4-9FFFBA6B8B0F}"/>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20209DCB-2522-E484-80C1-7EE8C96E94B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6032C32-0A8A-C8F3-799F-690C7D6FEFD8}"/>
              </a:ext>
            </a:extLst>
          </p:cNvPr>
          <p:cNvSpPr>
            <a:spLocks noGrp="1"/>
          </p:cNvSpPr>
          <p:nvPr>
            <p:ph type="dt" sz="half" idx="10"/>
          </p:nvPr>
        </p:nvSpPr>
        <p:spPr/>
        <p:txBody>
          <a:bodyPr/>
          <a:lstStyle/>
          <a:p>
            <a:fld id="{3267A419-488F-4ED2-829B-F665A0664B87}" type="datetime1">
              <a:rPr lang="zh-TW" altLang="en-US" smtClean="0"/>
              <a:t>2026/2/22</a:t>
            </a:fld>
            <a:endParaRPr lang="zh-TW" altLang="en-US"/>
          </a:p>
        </p:txBody>
      </p:sp>
      <p:sp>
        <p:nvSpPr>
          <p:cNvPr id="5" name="頁尾版面配置區 4">
            <a:extLst>
              <a:ext uri="{FF2B5EF4-FFF2-40B4-BE49-F238E27FC236}">
                <a16:creationId xmlns:a16="http://schemas.microsoft.com/office/drawing/2014/main" id="{72C3C774-BF80-4403-42F1-5272E992DCE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0537330-17A7-B8CC-B370-F89E2028EAD8}"/>
              </a:ext>
            </a:extLst>
          </p:cNvPr>
          <p:cNvSpPr>
            <a:spLocks noGrp="1"/>
          </p:cNvSpPr>
          <p:nvPr>
            <p:ph type="sldNum" sz="quarter" idx="12"/>
          </p:nvPr>
        </p:nvSpPr>
        <p:spPr/>
        <p:txBody>
          <a:bodyPr/>
          <a:lstStyle/>
          <a:p>
            <a:fld id="{C73110D0-AE1D-47B2-8E18-2409A0F3B654}" type="slidenum">
              <a:rPr lang="zh-TW" altLang="en-US" smtClean="0"/>
              <a:t>‹#›</a:t>
            </a:fld>
            <a:endParaRPr lang="zh-TW" altLang="en-US"/>
          </a:p>
        </p:txBody>
      </p:sp>
    </p:spTree>
    <p:extLst>
      <p:ext uri="{BB962C8B-B14F-4D97-AF65-F5344CB8AC3E}">
        <p14:creationId xmlns:p14="http://schemas.microsoft.com/office/powerpoint/2010/main" val="2343108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C4064234-3F65-93B4-5E74-12CC41CF7029}"/>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829C886-B3C2-92E8-6F7E-16236A0D9D33}"/>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B979EAD-BF64-D3C7-F8B8-6D85E8A7F374}"/>
              </a:ext>
            </a:extLst>
          </p:cNvPr>
          <p:cNvSpPr>
            <a:spLocks noGrp="1"/>
          </p:cNvSpPr>
          <p:nvPr>
            <p:ph type="dt" sz="half" idx="10"/>
          </p:nvPr>
        </p:nvSpPr>
        <p:spPr/>
        <p:txBody>
          <a:bodyPr/>
          <a:lstStyle/>
          <a:p>
            <a:fld id="{617E25D7-1D2F-438E-9C45-DD6CE719A238}" type="datetime1">
              <a:rPr lang="zh-TW" altLang="en-US" smtClean="0"/>
              <a:t>2026/2/22</a:t>
            </a:fld>
            <a:endParaRPr lang="zh-TW" altLang="en-US"/>
          </a:p>
        </p:txBody>
      </p:sp>
      <p:sp>
        <p:nvSpPr>
          <p:cNvPr id="5" name="頁尾版面配置區 4">
            <a:extLst>
              <a:ext uri="{FF2B5EF4-FFF2-40B4-BE49-F238E27FC236}">
                <a16:creationId xmlns:a16="http://schemas.microsoft.com/office/drawing/2014/main" id="{B1BBFF78-D276-AD00-3FBE-2247BE688A3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8D67075-F787-A8ED-9F11-54BEA629B83F}"/>
              </a:ext>
            </a:extLst>
          </p:cNvPr>
          <p:cNvSpPr>
            <a:spLocks noGrp="1"/>
          </p:cNvSpPr>
          <p:nvPr>
            <p:ph type="sldNum" sz="quarter" idx="12"/>
          </p:nvPr>
        </p:nvSpPr>
        <p:spPr/>
        <p:txBody>
          <a:bodyPr/>
          <a:lstStyle/>
          <a:p>
            <a:fld id="{C73110D0-AE1D-47B2-8E18-2409A0F3B654}" type="slidenum">
              <a:rPr lang="zh-TW" altLang="en-US" smtClean="0"/>
              <a:t>‹#›</a:t>
            </a:fld>
            <a:endParaRPr lang="zh-TW" altLang="en-US"/>
          </a:p>
        </p:txBody>
      </p:sp>
    </p:spTree>
    <p:extLst>
      <p:ext uri="{BB962C8B-B14F-4D97-AF65-F5344CB8AC3E}">
        <p14:creationId xmlns:p14="http://schemas.microsoft.com/office/powerpoint/2010/main" val="3871332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及內容">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2A5627-4AAA-56EB-F50C-81639484FED3}"/>
              </a:ext>
            </a:extLst>
          </p:cNvPr>
          <p:cNvSpPr>
            <a:spLocks noGrp="1"/>
          </p:cNvSpPr>
          <p:nvPr>
            <p:ph type="title"/>
          </p:nvPr>
        </p:nvSpPr>
        <p:spPr>
          <a:xfrm>
            <a:off x="838200" y="365125"/>
            <a:ext cx="10515600" cy="936733"/>
          </a:xfrm>
        </p:spPr>
        <p:txBody>
          <a:bodyPr>
            <a:normAutofit/>
          </a:bodyPr>
          <a:lstStyle>
            <a:lvl1pPr>
              <a:defRPr sz="2400" b="1">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zh-TW" altLang="en-US" dirty="0"/>
          </a:p>
        </p:txBody>
      </p:sp>
      <p:sp>
        <p:nvSpPr>
          <p:cNvPr id="4" name="日期版面配置區 3">
            <a:extLst>
              <a:ext uri="{FF2B5EF4-FFF2-40B4-BE49-F238E27FC236}">
                <a16:creationId xmlns:a16="http://schemas.microsoft.com/office/drawing/2014/main" id="{9FF1E700-CD51-09EB-0AD2-B7D2686D572A}"/>
              </a:ext>
            </a:extLst>
          </p:cNvPr>
          <p:cNvSpPr>
            <a:spLocks noGrp="1"/>
          </p:cNvSpPr>
          <p:nvPr>
            <p:ph type="dt" sz="half" idx="10"/>
          </p:nvPr>
        </p:nvSpPr>
        <p:spPr/>
        <p:txBody>
          <a:bodyPr/>
          <a:lstStyle/>
          <a:p>
            <a:fld id="{AB9BB093-5E14-41F5-8229-FDB09DB3E90B}" type="datetimeFigureOut">
              <a:rPr lang="zh-TW" altLang="en-US" smtClean="0"/>
              <a:t>2026/2/22</a:t>
            </a:fld>
            <a:endParaRPr lang="zh-TW" altLang="en-US"/>
          </a:p>
        </p:txBody>
      </p:sp>
      <p:sp>
        <p:nvSpPr>
          <p:cNvPr id="5" name="頁尾版面配置區 4">
            <a:extLst>
              <a:ext uri="{FF2B5EF4-FFF2-40B4-BE49-F238E27FC236}">
                <a16:creationId xmlns:a16="http://schemas.microsoft.com/office/drawing/2014/main" id="{D5576E08-3548-0B50-5AB4-5E96524F866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D62B91E-DB20-FBAE-45E5-40C70CB95F35}"/>
              </a:ext>
            </a:extLst>
          </p:cNvPr>
          <p:cNvSpPr>
            <a:spLocks noGrp="1"/>
          </p:cNvSpPr>
          <p:nvPr>
            <p:ph type="sldNum" sz="quarter" idx="12"/>
          </p:nvPr>
        </p:nvSpPr>
        <p:spPr/>
        <p:txBody>
          <a:bodyPr/>
          <a:lstStyle/>
          <a:p>
            <a:fld id="{3DA23467-129C-4621-BF7F-6488C537541A}" type="slidenum">
              <a:rPr lang="zh-TW" altLang="en-US" smtClean="0"/>
              <a:t>‹#›</a:t>
            </a:fld>
            <a:endParaRPr lang="zh-TW" altLang="en-US"/>
          </a:p>
        </p:txBody>
      </p:sp>
    </p:spTree>
    <p:extLst>
      <p:ext uri="{BB962C8B-B14F-4D97-AF65-F5344CB8AC3E}">
        <p14:creationId xmlns:p14="http://schemas.microsoft.com/office/powerpoint/2010/main" val="1910247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02AFB5-F33D-2D65-D09A-EA9CF600A9C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5E9A384-7A82-1850-3C28-E3D712C6970D}"/>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45B48B0-FE77-8DCD-CC9B-EE02EC03349A}"/>
              </a:ext>
            </a:extLst>
          </p:cNvPr>
          <p:cNvSpPr>
            <a:spLocks noGrp="1"/>
          </p:cNvSpPr>
          <p:nvPr>
            <p:ph type="dt" sz="half" idx="10"/>
          </p:nvPr>
        </p:nvSpPr>
        <p:spPr/>
        <p:txBody>
          <a:bodyPr/>
          <a:lstStyle/>
          <a:p>
            <a:fld id="{BEC0FCDA-262B-48D9-922D-3156389EDDE1}" type="datetime1">
              <a:rPr lang="zh-TW" altLang="en-US" smtClean="0"/>
              <a:t>2026/2/22</a:t>
            </a:fld>
            <a:endParaRPr lang="zh-TW" altLang="en-US"/>
          </a:p>
        </p:txBody>
      </p:sp>
      <p:sp>
        <p:nvSpPr>
          <p:cNvPr id="5" name="頁尾版面配置區 4">
            <a:extLst>
              <a:ext uri="{FF2B5EF4-FFF2-40B4-BE49-F238E27FC236}">
                <a16:creationId xmlns:a16="http://schemas.microsoft.com/office/drawing/2014/main" id="{26F799E4-BA3C-9A5A-BDAD-81FEDA49895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05A601F-3EDB-3D3A-AC0F-75E5F6DC8968}"/>
              </a:ext>
            </a:extLst>
          </p:cNvPr>
          <p:cNvSpPr>
            <a:spLocks noGrp="1"/>
          </p:cNvSpPr>
          <p:nvPr>
            <p:ph type="sldNum" sz="quarter" idx="12"/>
          </p:nvPr>
        </p:nvSpPr>
        <p:spPr/>
        <p:txBody>
          <a:bodyPr/>
          <a:lstStyle/>
          <a:p>
            <a:fld id="{C73110D0-AE1D-47B2-8E18-2409A0F3B654}" type="slidenum">
              <a:rPr lang="zh-TW" altLang="en-US" smtClean="0"/>
              <a:t>‹#›</a:t>
            </a:fld>
            <a:endParaRPr lang="zh-TW" altLang="en-US"/>
          </a:p>
        </p:txBody>
      </p:sp>
    </p:spTree>
    <p:extLst>
      <p:ext uri="{BB962C8B-B14F-4D97-AF65-F5344CB8AC3E}">
        <p14:creationId xmlns:p14="http://schemas.microsoft.com/office/powerpoint/2010/main" val="489338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591FCF-2BC6-2C0E-F369-4EE60D8AF5B6}"/>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AF0E1876-FE54-78E7-263E-1A7BA1CD543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12476001-14FE-BAA7-875C-AC8ECE0195A7}"/>
              </a:ext>
            </a:extLst>
          </p:cNvPr>
          <p:cNvSpPr>
            <a:spLocks noGrp="1"/>
          </p:cNvSpPr>
          <p:nvPr>
            <p:ph type="dt" sz="half" idx="10"/>
          </p:nvPr>
        </p:nvSpPr>
        <p:spPr/>
        <p:txBody>
          <a:bodyPr/>
          <a:lstStyle/>
          <a:p>
            <a:fld id="{997FA4DE-6AB8-4190-864B-6862F529EA57}" type="datetime1">
              <a:rPr lang="zh-TW" altLang="en-US" smtClean="0"/>
              <a:t>2026/2/22</a:t>
            </a:fld>
            <a:endParaRPr lang="zh-TW" altLang="en-US"/>
          </a:p>
        </p:txBody>
      </p:sp>
      <p:sp>
        <p:nvSpPr>
          <p:cNvPr id="5" name="頁尾版面配置區 4">
            <a:extLst>
              <a:ext uri="{FF2B5EF4-FFF2-40B4-BE49-F238E27FC236}">
                <a16:creationId xmlns:a16="http://schemas.microsoft.com/office/drawing/2014/main" id="{7D0642C3-F7E7-A92D-1769-AA2217ADEDB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AB34743-15AB-273F-2059-EB6C4B310FC5}"/>
              </a:ext>
            </a:extLst>
          </p:cNvPr>
          <p:cNvSpPr>
            <a:spLocks noGrp="1"/>
          </p:cNvSpPr>
          <p:nvPr>
            <p:ph type="sldNum" sz="quarter" idx="12"/>
          </p:nvPr>
        </p:nvSpPr>
        <p:spPr/>
        <p:txBody>
          <a:bodyPr/>
          <a:lstStyle/>
          <a:p>
            <a:fld id="{C73110D0-AE1D-47B2-8E18-2409A0F3B654}" type="slidenum">
              <a:rPr lang="zh-TW" altLang="en-US" smtClean="0"/>
              <a:t>‹#›</a:t>
            </a:fld>
            <a:endParaRPr lang="zh-TW" altLang="en-US"/>
          </a:p>
        </p:txBody>
      </p:sp>
    </p:spTree>
    <p:extLst>
      <p:ext uri="{BB962C8B-B14F-4D97-AF65-F5344CB8AC3E}">
        <p14:creationId xmlns:p14="http://schemas.microsoft.com/office/powerpoint/2010/main" val="3171194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1AE047-EE73-BC54-1702-B712A78EBE0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FDED38D-CF8A-4AFD-EFF8-9B433067A9AC}"/>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17BBCCEF-4807-AC38-A8B1-E92A972F061D}"/>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F8893BB-EC70-AAED-535C-8033E6CD9A06}"/>
              </a:ext>
            </a:extLst>
          </p:cNvPr>
          <p:cNvSpPr>
            <a:spLocks noGrp="1"/>
          </p:cNvSpPr>
          <p:nvPr>
            <p:ph type="dt" sz="half" idx="10"/>
          </p:nvPr>
        </p:nvSpPr>
        <p:spPr/>
        <p:txBody>
          <a:bodyPr/>
          <a:lstStyle/>
          <a:p>
            <a:fld id="{2CD2BE98-DE37-4DA9-9D8D-FB32B08E1826}" type="datetime1">
              <a:rPr lang="zh-TW" altLang="en-US" smtClean="0"/>
              <a:t>2026/2/22</a:t>
            </a:fld>
            <a:endParaRPr lang="zh-TW" altLang="en-US"/>
          </a:p>
        </p:txBody>
      </p:sp>
      <p:sp>
        <p:nvSpPr>
          <p:cNvPr id="6" name="頁尾版面配置區 5">
            <a:extLst>
              <a:ext uri="{FF2B5EF4-FFF2-40B4-BE49-F238E27FC236}">
                <a16:creationId xmlns:a16="http://schemas.microsoft.com/office/drawing/2014/main" id="{2F637838-CA4C-B2BE-9C79-AADE861BC2D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CB0566F-935E-0D65-6651-6087E250F163}"/>
              </a:ext>
            </a:extLst>
          </p:cNvPr>
          <p:cNvSpPr>
            <a:spLocks noGrp="1"/>
          </p:cNvSpPr>
          <p:nvPr>
            <p:ph type="sldNum" sz="quarter" idx="12"/>
          </p:nvPr>
        </p:nvSpPr>
        <p:spPr/>
        <p:txBody>
          <a:bodyPr/>
          <a:lstStyle/>
          <a:p>
            <a:fld id="{C73110D0-AE1D-47B2-8E18-2409A0F3B654}" type="slidenum">
              <a:rPr lang="zh-TW" altLang="en-US" smtClean="0"/>
              <a:t>‹#›</a:t>
            </a:fld>
            <a:endParaRPr lang="zh-TW" altLang="en-US"/>
          </a:p>
        </p:txBody>
      </p:sp>
    </p:spTree>
    <p:extLst>
      <p:ext uri="{BB962C8B-B14F-4D97-AF65-F5344CB8AC3E}">
        <p14:creationId xmlns:p14="http://schemas.microsoft.com/office/powerpoint/2010/main" val="2006267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727410-B064-76BC-6521-F9B0F0B3A0F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D503213-C8B7-84B4-3B22-E2C1F064DC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8431EC0B-B376-71BA-4E7B-701AC7CF5C0A}"/>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A3D4233A-ADBC-8747-98DB-ACE13B6153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EF5D7733-F69D-F4BE-CAE8-04AB76E4AF45}"/>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BF46F9A-5073-CEEA-B88D-97D270085C6D}"/>
              </a:ext>
            </a:extLst>
          </p:cNvPr>
          <p:cNvSpPr>
            <a:spLocks noGrp="1"/>
          </p:cNvSpPr>
          <p:nvPr>
            <p:ph type="dt" sz="half" idx="10"/>
          </p:nvPr>
        </p:nvSpPr>
        <p:spPr/>
        <p:txBody>
          <a:bodyPr/>
          <a:lstStyle/>
          <a:p>
            <a:fld id="{BC29437D-E308-4C7A-9636-05D5EE9AFBEA}" type="datetime1">
              <a:rPr lang="zh-TW" altLang="en-US" smtClean="0"/>
              <a:t>2026/2/22</a:t>
            </a:fld>
            <a:endParaRPr lang="zh-TW" altLang="en-US"/>
          </a:p>
        </p:txBody>
      </p:sp>
      <p:sp>
        <p:nvSpPr>
          <p:cNvPr id="8" name="頁尾版面配置區 7">
            <a:extLst>
              <a:ext uri="{FF2B5EF4-FFF2-40B4-BE49-F238E27FC236}">
                <a16:creationId xmlns:a16="http://schemas.microsoft.com/office/drawing/2014/main" id="{6CA7188E-833C-49F1-2EF4-1D880C9A213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6C8C08F5-5A37-1512-E417-C982C18F5CF0}"/>
              </a:ext>
            </a:extLst>
          </p:cNvPr>
          <p:cNvSpPr>
            <a:spLocks noGrp="1"/>
          </p:cNvSpPr>
          <p:nvPr>
            <p:ph type="sldNum" sz="quarter" idx="12"/>
          </p:nvPr>
        </p:nvSpPr>
        <p:spPr/>
        <p:txBody>
          <a:bodyPr/>
          <a:lstStyle/>
          <a:p>
            <a:fld id="{C73110D0-AE1D-47B2-8E18-2409A0F3B654}" type="slidenum">
              <a:rPr lang="zh-TW" altLang="en-US" smtClean="0"/>
              <a:t>‹#›</a:t>
            </a:fld>
            <a:endParaRPr lang="zh-TW" altLang="en-US"/>
          </a:p>
        </p:txBody>
      </p:sp>
    </p:spTree>
    <p:extLst>
      <p:ext uri="{BB962C8B-B14F-4D97-AF65-F5344CB8AC3E}">
        <p14:creationId xmlns:p14="http://schemas.microsoft.com/office/powerpoint/2010/main" val="4210987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26D7E9-0517-4247-E7A9-6AA92F9E2E7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7D5F402D-61AE-19CA-0041-BA307730B3E4}"/>
              </a:ext>
            </a:extLst>
          </p:cNvPr>
          <p:cNvSpPr>
            <a:spLocks noGrp="1"/>
          </p:cNvSpPr>
          <p:nvPr>
            <p:ph type="dt" sz="half" idx="10"/>
          </p:nvPr>
        </p:nvSpPr>
        <p:spPr/>
        <p:txBody>
          <a:bodyPr/>
          <a:lstStyle/>
          <a:p>
            <a:fld id="{A4E41F0F-FE33-409A-A713-BDD39B87AA25}" type="datetime1">
              <a:rPr lang="zh-TW" altLang="en-US" smtClean="0"/>
              <a:t>2026/2/22</a:t>
            </a:fld>
            <a:endParaRPr lang="zh-TW" altLang="en-US"/>
          </a:p>
        </p:txBody>
      </p:sp>
      <p:sp>
        <p:nvSpPr>
          <p:cNvPr id="4" name="頁尾版面配置區 3">
            <a:extLst>
              <a:ext uri="{FF2B5EF4-FFF2-40B4-BE49-F238E27FC236}">
                <a16:creationId xmlns:a16="http://schemas.microsoft.com/office/drawing/2014/main" id="{D281CB8C-D58A-5E8F-1809-A227DA33BAF4}"/>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55498E4-EB32-16F1-97A6-FB98E0E98DAD}"/>
              </a:ext>
            </a:extLst>
          </p:cNvPr>
          <p:cNvSpPr>
            <a:spLocks noGrp="1"/>
          </p:cNvSpPr>
          <p:nvPr>
            <p:ph type="sldNum" sz="quarter" idx="12"/>
          </p:nvPr>
        </p:nvSpPr>
        <p:spPr/>
        <p:txBody>
          <a:bodyPr/>
          <a:lstStyle/>
          <a:p>
            <a:fld id="{C73110D0-AE1D-47B2-8E18-2409A0F3B654}" type="slidenum">
              <a:rPr lang="zh-TW" altLang="en-US" smtClean="0"/>
              <a:t>‹#›</a:t>
            </a:fld>
            <a:endParaRPr lang="zh-TW" altLang="en-US"/>
          </a:p>
        </p:txBody>
      </p:sp>
    </p:spTree>
    <p:extLst>
      <p:ext uri="{BB962C8B-B14F-4D97-AF65-F5344CB8AC3E}">
        <p14:creationId xmlns:p14="http://schemas.microsoft.com/office/powerpoint/2010/main" val="2291462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7994A52-B3AB-4962-98FD-D73A4A7BBF41}"/>
              </a:ext>
            </a:extLst>
          </p:cNvPr>
          <p:cNvSpPr>
            <a:spLocks noGrp="1"/>
          </p:cNvSpPr>
          <p:nvPr>
            <p:ph type="dt" sz="half" idx="10"/>
          </p:nvPr>
        </p:nvSpPr>
        <p:spPr/>
        <p:txBody>
          <a:bodyPr/>
          <a:lstStyle/>
          <a:p>
            <a:fld id="{AEAE7ED5-9DF2-4A4E-829A-6D84DA97668A}" type="datetime1">
              <a:rPr lang="zh-TW" altLang="en-US" smtClean="0"/>
              <a:t>2026/2/22</a:t>
            </a:fld>
            <a:endParaRPr lang="zh-TW" altLang="en-US"/>
          </a:p>
        </p:txBody>
      </p:sp>
      <p:sp>
        <p:nvSpPr>
          <p:cNvPr id="3" name="頁尾版面配置區 2">
            <a:extLst>
              <a:ext uri="{FF2B5EF4-FFF2-40B4-BE49-F238E27FC236}">
                <a16:creationId xmlns:a16="http://schemas.microsoft.com/office/drawing/2014/main" id="{7D694479-296A-4CFF-4040-71100D7ADF5B}"/>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DB95689-DE84-A875-4916-FF58621DF5A5}"/>
              </a:ext>
            </a:extLst>
          </p:cNvPr>
          <p:cNvSpPr>
            <a:spLocks noGrp="1"/>
          </p:cNvSpPr>
          <p:nvPr>
            <p:ph type="sldNum" sz="quarter" idx="12"/>
          </p:nvPr>
        </p:nvSpPr>
        <p:spPr/>
        <p:txBody>
          <a:bodyPr/>
          <a:lstStyle/>
          <a:p>
            <a:fld id="{C73110D0-AE1D-47B2-8E18-2409A0F3B654}" type="slidenum">
              <a:rPr lang="zh-TW" altLang="en-US" smtClean="0"/>
              <a:t>‹#›</a:t>
            </a:fld>
            <a:endParaRPr lang="zh-TW" altLang="en-US"/>
          </a:p>
        </p:txBody>
      </p:sp>
    </p:spTree>
    <p:extLst>
      <p:ext uri="{BB962C8B-B14F-4D97-AF65-F5344CB8AC3E}">
        <p14:creationId xmlns:p14="http://schemas.microsoft.com/office/powerpoint/2010/main" val="3159501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4DC7A3-675F-4188-1312-7203C0158B0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E57DF963-6780-3279-3CB4-D35CC2EC93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BE7C9FD-18B4-F892-C970-BC174C2159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5F126AA-EB12-A726-D288-AD0E2133A704}"/>
              </a:ext>
            </a:extLst>
          </p:cNvPr>
          <p:cNvSpPr>
            <a:spLocks noGrp="1"/>
          </p:cNvSpPr>
          <p:nvPr>
            <p:ph type="dt" sz="half" idx="10"/>
          </p:nvPr>
        </p:nvSpPr>
        <p:spPr/>
        <p:txBody>
          <a:bodyPr/>
          <a:lstStyle/>
          <a:p>
            <a:fld id="{21E1AFA6-38AE-4902-A1ED-98E90DAE8866}" type="datetime1">
              <a:rPr lang="zh-TW" altLang="en-US" smtClean="0"/>
              <a:t>2026/2/22</a:t>
            </a:fld>
            <a:endParaRPr lang="zh-TW" altLang="en-US"/>
          </a:p>
        </p:txBody>
      </p:sp>
      <p:sp>
        <p:nvSpPr>
          <p:cNvPr id="6" name="頁尾版面配置區 5">
            <a:extLst>
              <a:ext uri="{FF2B5EF4-FFF2-40B4-BE49-F238E27FC236}">
                <a16:creationId xmlns:a16="http://schemas.microsoft.com/office/drawing/2014/main" id="{A0290870-2161-61A9-C759-2BB38AB6D0D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2A0200A-8BBA-F154-C368-2A6EDEF7E3A8}"/>
              </a:ext>
            </a:extLst>
          </p:cNvPr>
          <p:cNvSpPr>
            <a:spLocks noGrp="1"/>
          </p:cNvSpPr>
          <p:nvPr>
            <p:ph type="sldNum" sz="quarter" idx="12"/>
          </p:nvPr>
        </p:nvSpPr>
        <p:spPr/>
        <p:txBody>
          <a:bodyPr/>
          <a:lstStyle/>
          <a:p>
            <a:fld id="{C73110D0-AE1D-47B2-8E18-2409A0F3B654}" type="slidenum">
              <a:rPr lang="zh-TW" altLang="en-US" smtClean="0"/>
              <a:t>‹#›</a:t>
            </a:fld>
            <a:endParaRPr lang="zh-TW" altLang="en-US"/>
          </a:p>
        </p:txBody>
      </p:sp>
    </p:spTree>
    <p:extLst>
      <p:ext uri="{BB962C8B-B14F-4D97-AF65-F5344CB8AC3E}">
        <p14:creationId xmlns:p14="http://schemas.microsoft.com/office/powerpoint/2010/main" val="4046251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52AACB-D60B-86E2-CE58-241E0E95372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3D8F9EE-1F53-07EE-4983-065A210BEA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841D4964-46E7-327D-BA6D-E81767997A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BC94CF0-4E5C-BD8B-8E70-A09FD98A0F13}"/>
              </a:ext>
            </a:extLst>
          </p:cNvPr>
          <p:cNvSpPr>
            <a:spLocks noGrp="1"/>
          </p:cNvSpPr>
          <p:nvPr>
            <p:ph type="dt" sz="half" idx="10"/>
          </p:nvPr>
        </p:nvSpPr>
        <p:spPr/>
        <p:txBody>
          <a:bodyPr/>
          <a:lstStyle/>
          <a:p>
            <a:fld id="{77680D87-7CCC-4344-867F-9E043AA3FCD4}" type="datetime1">
              <a:rPr lang="zh-TW" altLang="en-US" smtClean="0"/>
              <a:t>2026/2/22</a:t>
            </a:fld>
            <a:endParaRPr lang="zh-TW" altLang="en-US"/>
          </a:p>
        </p:txBody>
      </p:sp>
      <p:sp>
        <p:nvSpPr>
          <p:cNvPr id="6" name="頁尾版面配置區 5">
            <a:extLst>
              <a:ext uri="{FF2B5EF4-FFF2-40B4-BE49-F238E27FC236}">
                <a16:creationId xmlns:a16="http://schemas.microsoft.com/office/drawing/2014/main" id="{A61FF56B-4D4D-8A43-E901-ED2B8F10FAF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E183FCB-4A8D-37AD-F02B-52DAE0EA886D}"/>
              </a:ext>
            </a:extLst>
          </p:cNvPr>
          <p:cNvSpPr>
            <a:spLocks noGrp="1"/>
          </p:cNvSpPr>
          <p:nvPr>
            <p:ph type="sldNum" sz="quarter" idx="12"/>
          </p:nvPr>
        </p:nvSpPr>
        <p:spPr/>
        <p:txBody>
          <a:bodyPr/>
          <a:lstStyle/>
          <a:p>
            <a:fld id="{C73110D0-AE1D-47B2-8E18-2409A0F3B654}" type="slidenum">
              <a:rPr lang="zh-TW" altLang="en-US" smtClean="0"/>
              <a:t>‹#›</a:t>
            </a:fld>
            <a:endParaRPr lang="zh-TW" altLang="en-US"/>
          </a:p>
        </p:txBody>
      </p:sp>
    </p:spTree>
    <p:extLst>
      <p:ext uri="{BB962C8B-B14F-4D97-AF65-F5344CB8AC3E}">
        <p14:creationId xmlns:p14="http://schemas.microsoft.com/office/powerpoint/2010/main" val="399694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5F10FCF-7D0E-21ED-C895-0D8297D9AF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764A221-8359-3DE4-0C69-0980F146DE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A4FCAFC-12F0-EE0E-E885-66CCBD569E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D92A5C1-0625-4E49-A244-51CC3A755FA8}" type="datetime1">
              <a:rPr lang="zh-TW" altLang="en-US" smtClean="0"/>
              <a:t>2026/2/22</a:t>
            </a:fld>
            <a:endParaRPr lang="zh-TW" altLang="en-US"/>
          </a:p>
        </p:txBody>
      </p:sp>
      <p:sp>
        <p:nvSpPr>
          <p:cNvPr id="5" name="頁尾版面配置區 4">
            <a:extLst>
              <a:ext uri="{FF2B5EF4-FFF2-40B4-BE49-F238E27FC236}">
                <a16:creationId xmlns:a16="http://schemas.microsoft.com/office/drawing/2014/main" id="{AB4EFA8A-F3A6-33E5-FA86-3104E5072F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B7C11327-6511-CAEC-F3F7-ADCC625A77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73110D0-AE1D-47B2-8E18-2409A0F3B654}" type="slidenum">
              <a:rPr lang="zh-TW" altLang="en-US" smtClean="0"/>
              <a:t>‹#›</a:t>
            </a:fld>
            <a:endParaRPr lang="zh-TW" altLang="en-US"/>
          </a:p>
        </p:txBody>
      </p:sp>
    </p:spTree>
    <p:extLst>
      <p:ext uri="{BB962C8B-B14F-4D97-AF65-F5344CB8AC3E}">
        <p14:creationId xmlns:p14="http://schemas.microsoft.com/office/powerpoint/2010/main" val="11812172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Excel_Worksheet3.xlsx"/><Relationship Id="rId3" Type="http://schemas.openxmlformats.org/officeDocument/2006/relationships/image" Target="../media/image12.emf"/><Relationship Id="rId7" Type="http://schemas.openxmlformats.org/officeDocument/2006/relationships/image" Target="../media/image14.emf"/><Relationship Id="rId2" Type="http://schemas.openxmlformats.org/officeDocument/2006/relationships/package" Target="../embeddings/Microsoft_Excel_Worksheet.xlsx"/><Relationship Id="rId1" Type="http://schemas.openxmlformats.org/officeDocument/2006/relationships/slideLayout" Target="../slideLayouts/slideLayout7.xml"/><Relationship Id="rId6" Type="http://schemas.openxmlformats.org/officeDocument/2006/relationships/package" Target="../embeddings/Microsoft_Excel_Worksheet2.xlsx"/><Relationship Id="rId5" Type="http://schemas.openxmlformats.org/officeDocument/2006/relationships/image" Target="../media/image13.emf"/><Relationship Id="rId4" Type="http://schemas.openxmlformats.org/officeDocument/2006/relationships/package" Target="../embeddings/Microsoft_Excel_Worksheet1.xlsx"/><Relationship Id="rId9"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package" Target="../embeddings/Microsoft_Excel_Worksheet4.xlsx"/><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直線接點 45">
            <a:extLst>
              <a:ext uri="{FF2B5EF4-FFF2-40B4-BE49-F238E27FC236}">
                <a16:creationId xmlns:a16="http://schemas.microsoft.com/office/drawing/2014/main" id="{2C2390E2-4221-8A35-6B01-D6F18CDE573D}"/>
              </a:ext>
            </a:extLst>
          </p:cNvPr>
          <p:cNvCxnSpPr>
            <a:cxnSpLocks/>
          </p:cNvCxnSpPr>
          <p:nvPr/>
        </p:nvCxnSpPr>
        <p:spPr>
          <a:xfrm>
            <a:off x="5930753" y="772886"/>
            <a:ext cx="0" cy="588283"/>
          </a:xfrm>
          <a:prstGeom prst="line">
            <a:avLst/>
          </a:prstGeom>
        </p:spPr>
        <p:style>
          <a:lnRef idx="2">
            <a:schemeClr val="dk1"/>
          </a:lnRef>
          <a:fillRef idx="0">
            <a:schemeClr val="dk1"/>
          </a:fillRef>
          <a:effectRef idx="1">
            <a:schemeClr val="dk1"/>
          </a:effectRef>
          <a:fontRef idx="minor">
            <a:schemeClr val="tx1"/>
          </a:fontRef>
        </p:style>
      </p:cxnSp>
      <p:cxnSp>
        <p:nvCxnSpPr>
          <p:cNvPr id="40" name="直線接點 39">
            <a:extLst>
              <a:ext uri="{FF2B5EF4-FFF2-40B4-BE49-F238E27FC236}">
                <a16:creationId xmlns:a16="http://schemas.microsoft.com/office/drawing/2014/main" id="{C86FC01E-8FE5-A0B7-55AE-D2B194BC8BD5}"/>
              </a:ext>
            </a:extLst>
          </p:cNvPr>
          <p:cNvCxnSpPr>
            <a:cxnSpLocks/>
          </p:cNvCxnSpPr>
          <p:nvPr/>
        </p:nvCxnSpPr>
        <p:spPr>
          <a:xfrm>
            <a:off x="10764011" y="1866060"/>
            <a:ext cx="0" cy="601024"/>
          </a:xfrm>
          <a:prstGeom prst="line">
            <a:avLst/>
          </a:prstGeom>
        </p:spPr>
        <p:style>
          <a:lnRef idx="2">
            <a:schemeClr val="dk1"/>
          </a:lnRef>
          <a:fillRef idx="0">
            <a:schemeClr val="dk1"/>
          </a:fillRef>
          <a:effectRef idx="1">
            <a:schemeClr val="dk1"/>
          </a:effectRef>
          <a:fontRef idx="minor">
            <a:schemeClr val="tx1"/>
          </a:fontRef>
        </p:style>
      </p:cxnSp>
      <p:cxnSp>
        <p:nvCxnSpPr>
          <p:cNvPr id="38" name="直線接點 37">
            <a:extLst>
              <a:ext uri="{FF2B5EF4-FFF2-40B4-BE49-F238E27FC236}">
                <a16:creationId xmlns:a16="http://schemas.microsoft.com/office/drawing/2014/main" id="{92B2D90A-B7E1-F397-DB44-9116B1779027}"/>
              </a:ext>
            </a:extLst>
          </p:cNvPr>
          <p:cNvCxnSpPr>
            <a:cxnSpLocks/>
            <a:endCxn id="35" idx="2"/>
          </p:cNvCxnSpPr>
          <p:nvPr/>
        </p:nvCxnSpPr>
        <p:spPr>
          <a:xfrm flipH="1">
            <a:off x="7861003" y="1420662"/>
            <a:ext cx="22337" cy="1192918"/>
          </a:xfrm>
          <a:prstGeom prst="line">
            <a:avLst/>
          </a:prstGeom>
        </p:spPr>
        <p:style>
          <a:lnRef idx="2">
            <a:schemeClr val="dk1"/>
          </a:lnRef>
          <a:fillRef idx="0">
            <a:schemeClr val="dk1"/>
          </a:fillRef>
          <a:effectRef idx="1">
            <a:schemeClr val="dk1"/>
          </a:effectRef>
          <a:fontRef idx="minor">
            <a:schemeClr val="tx1"/>
          </a:fontRef>
        </p:style>
      </p:cxnSp>
      <p:cxnSp>
        <p:nvCxnSpPr>
          <p:cNvPr id="36" name="直線接點 35">
            <a:extLst>
              <a:ext uri="{FF2B5EF4-FFF2-40B4-BE49-F238E27FC236}">
                <a16:creationId xmlns:a16="http://schemas.microsoft.com/office/drawing/2014/main" id="{13E8CFA4-C1D4-EBCE-C54B-FF45CE9C23EE}"/>
              </a:ext>
            </a:extLst>
          </p:cNvPr>
          <p:cNvCxnSpPr>
            <a:cxnSpLocks/>
          </p:cNvCxnSpPr>
          <p:nvPr/>
        </p:nvCxnSpPr>
        <p:spPr>
          <a:xfrm>
            <a:off x="6400488" y="1390915"/>
            <a:ext cx="0" cy="1569499"/>
          </a:xfrm>
          <a:prstGeom prst="line">
            <a:avLst/>
          </a:prstGeom>
        </p:spPr>
        <p:style>
          <a:lnRef idx="2">
            <a:schemeClr val="dk1"/>
          </a:lnRef>
          <a:fillRef idx="0">
            <a:schemeClr val="dk1"/>
          </a:fillRef>
          <a:effectRef idx="1">
            <a:schemeClr val="dk1"/>
          </a:effectRef>
          <a:fontRef idx="minor">
            <a:schemeClr val="tx1"/>
          </a:fontRef>
        </p:style>
      </p:cxnSp>
      <p:cxnSp>
        <p:nvCxnSpPr>
          <p:cNvPr id="34" name="直線接點 33">
            <a:extLst>
              <a:ext uri="{FF2B5EF4-FFF2-40B4-BE49-F238E27FC236}">
                <a16:creationId xmlns:a16="http://schemas.microsoft.com/office/drawing/2014/main" id="{407D9E3F-7D85-72D2-5570-91391536BCC3}"/>
              </a:ext>
            </a:extLst>
          </p:cNvPr>
          <p:cNvCxnSpPr>
            <a:cxnSpLocks/>
            <a:endCxn id="16" idx="2"/>
          </p:cNvCxnSpPr>
          <p:nvPr/>
        </p:nvCxnSpPr>
        <p:spPr>
          <a:xfrm>
            <a:off x="4526080" y="1361169"/>
            <a:ext cx="662" cy="1708176"/>
          </a:xfrm>
          <a:prstGeom prst="line">
            <a:avLst/>
          </a:prstGeom>
        </p:spPr>
        <p:style>
          <a:lnRef idx="2">
            <a:schemeClr val="dk1"/>
          </a:lnRef>
          <a:fillRef idx="0">
            <a:schemeClr val="dk1"/>
          </a:fillRef>
          <a:effectRef idx="1">
            <a:schemeClr val="dk1"/>
          </a:effectRef>
          <a:fontRef idx="minor">
            <a:schemeClr val="tx1"/>
          </a:fontRef>
        </p:style>
      </p:cxnSp>
      <p:cxnSp>
        <p:nvCxnSpPr>
          <p:cNvPr id="33" name="直線接點 32">
            <a:extLst>
              <a:ext uri="{FF2B5EF4-FFF2-40B4-BE49-F238E27FC236}">
                <a16:creationId xmlns:a16="http://schemas.microsoft.com/office/drawing/2014/main" id="{5AB506D3-0CDC-746F-3B43-35FFAD4B797A}"/>
              </a:ext>
            </a:extLst>
          </p:cNvPr>
          <p:cNvCxnSpPr>
            <a:cxnSpLocks/>
            <a:endCxn id="19" idx="2"/>
          </p:cNvCxnSpPr>
          <p:nvPr/>
        </p:nvCxnSpPr>
        <p:spPr>
          <a:xfrm>
            <a:off x="2792187" y="1390915"/>
            <a:ext cx="0" cy="3014836"/>
          </a:xfrm>
          <a:prstGeom prst="line">
            <a:avLst/>
          </a:prstGeom>
        </p:spPr>
        <p:style>
          <a:lnRef idx="2">
            <a:schemeClr val="dk1"/>
          </a:lnRef>
          <a:fillRef idx="0">
            <a:schemeClr val="dk1"/>
          </a:fillRef>
          <a:effectRef idx="1">
            <a:schemeClr val="dk1"/>
          </a:effectRef>
          <a:fontRef idx="minor">
            <a:schemeClr val="tx1"/>
          </a:fontRef>
        </p:style>
      </p:cxnSp>
      <p:cxnSp>
        <p:nvCxnSpPr>
          <p:cNvPr id="31" name="直線接點 30">
            <a:extLst>
              <a:ext uri="{FF2B5EF4-FFF2-40B4-BE49-F238E27FC236}">
                <a16:creationId xmlns:a16="http://schemas.microsoft.com/office/drawing/2014/main" id="{9455D49E-65F5-4EFC-5339-750CA892FB8D}"/>
              </a:ext>
            </a:extLst>
          </p:cNvPr>
          <p:cNvCxnSpPr>
            <a:cxnSpLocks/>
            <a:endCxn id="29" idx="2"/>
          </p:cNvCxnSpPr>
          <p:nvPr/>
        </p:nvCxnSpPr>
        <p:spPr>
          <a:xfrm>
            <a:off x="1132520" y="1371470"/>
            <a:ext cx="9154" cy="3382921"/>
          </a:xfrm>
          <a:prstGeom prst="line">
            <a:avLst/>
          </a:prstGeom>
        </p:spPr>
        <p:style>
          <a:lnRef idx="2">
            <a:schemeClr val="dk1"/>
          </a:lnRef>
          <a:fillRef idx="0">
            <a:schemeClr val="dk1"/>
          </a:fillRef>
          <a:effectRef idx="1">
            <a:schemeClr val="dk1"/>
          </a:effectRef>
          <a:fontRef idx="minor">
            <a:schemeClr val="tx1"/>
          </a:fontRef>
        </p:style>
      </p:cxnSp>
      <p:sp>
        <p:nvSpPr>
          <p:cNvPr id="4" name="文字方塊 3">
            <a:extLst>
              <a:ext uri="{FF2B5EF4-FFF2-40B4-BE49-F238E27FC236}">
                <a16:creationId xmlns:a16="http://schemas.microsoft.com/office/drawing/2014/main" id="{DFF8CA66-C2CA-FD97-1721-FEA6D4602C2B}"/>
              </a:ext>
            </a:extLst>
          </p:cNvPr>
          <p:cNvSpPr txBox="1"/>
          <p:nvPr/>
        </p:nvSpPr>
        <p:spPr>
          <a:xfrm>
            <a:off x="4234542" y="141514"/>
            <a:ext cx="3483429" cy="307777"/>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sz="1400" b="1" noProof="0" dirty="0">
                <a:latin typeface="微軟正黑體" panose="020B0604030504040204" pitchFamily="34" charset="-120"/>
                <a:ea typeface="微軟正黑體" panose="020B0604030504040204" pitchFamily="34" charset="-120"/>
              </a:rPr>
              <a:t>NOVASCOPE SITEMAP</a:t>
            </a:r>
          </a:p>
        </p:txBody>
      </p:sp>
      <p:sp>
        <p:nvSpPr>
          <p:cNvPr id="5" name="文字方塊 4">
            <a:extLst>
              <a:ext uri="{FF2B5EF4-FFF2-40B4-BE49-F238E27FC236}">
                <a16:creationId xmlns:a16="http://schemas.microsoft.com/office/drawing/2014/main" id="{317B3F37-DEC1-3439-8395-7D5A2D27BA7B}"/>
              </a:ext>
            </a:extLst>
          </p:cNvPr>
          <p:cNvSpPr txBox="1"/>
          <p:nvPr/>
        </p:nvSpPr>
        <p:spPr>
          <a:xfrm>
            <a:off x="446317" y="1643352"/>
            <a:ext cx="1394242" cy="276999"/>
          </a:xfrm>
          <a:prstGeom prst="rect">
            <a:avLst/>
          </a:prstGeom>
          <a:solidFill>
            <a:srgbClr val="FFFF00"/>
          </a:solidFill>
          <a:ln>
            <a:solidFill>
              <a:schemeClr val="tx1"/>
            </a:solidFill>
          </a:ln>
        </p:spPr>
        <p:txBody>
          <a:bodyPr wrap="square" rtlCol="0">
            <a:spAutoFit/>
          </a:bodyPr>
          <a:lstStyle/>
          <a:p>
            <a:r>
              <a:rPr lang="en-US" sz="1200" b="1" noProof="0" dirty="0">
                <a:latin typeface="微軟正黑體" panose="020B0604030504040204" pitchFamily="34" charset="-120"/>
                <a:ea typeface="微軟正黑體" panose="020B0604030504040204" pitchFamily="34" charset="-120"/>
              </a:rPr>
              <a:t>ABOUT US</a:t>
            </a:r>
          </a:p>
        </p:txBody>
      </p:sp>
      <p:sp>
        <p:nvSpPr>
          <p:cNvPr id="6" name="文字方塊 5">
            <a:extLst>
              <a:ext uri="{FF2B5EF4-FFF2-40B4-BE49-F238E27FC236}">
                <a16:creationId xmlns:a16="http://schemas.microsoft.com/office/drawing/2014/main" id="{B7839FED-5C68-2CFE-6844-BD049A518999}"/>
              </a:ext>
            </a:extLst>
          </p:cNvPr>
          <p:cNvSpPr txBox="1"/>
          <p:nvPr/>
        </p:nvSpPr>
        <p:spPr>
          <a:xfrm>
            <a:off x="454780" y="2090669"/>
            <a:ext cx="1394242" cy="276999"/>
          </a:xfrm>
          <a:prstGeom prst="rect">
            <a:avLst/>
          </a:prstGeom>
          <a:solidFill>
            <a:schemeClr val="accent2">
              <a:lumMod val="20000"/>
              <a:lumOff val="80000"/>
            </a:schemeClr>
          </a:solidFill>
          <a:ln>
            <a:solidFill>
              <a:schemeClr val="tx1"/>
            </a:solidFill>
          </a:ln>
        </p:spPr>
        <p:txBody>
          <a:bodyPr wrap="square" rtlCol="0">
            <a:spAutoFit/>
          </a:bodyPr>
          <a:lstStyle/>
          <a:p>
            <a:r>
              <a:rPr lang="en-US" sz="1200" b="1" noProof="0" dirty="0">
                <a:latin typeface="微軟正黑體" panose="020B0604030504040204" pitchFamily="34" charset="-120"/>
                <a:ea typeface="微軟正黑體" panose="020B0604030504040204" pitchFamily="34" charset="-120"/>
              </a:rPr>
              <a:t>Mission</a:t>
            </a:r>
          </a:p>
        </p:txBody>
      </p:sp>
      <p:sp>
        <p:nvSpPr>
          <p:cNvPr id="7" name="文字方塊 6">
            <a:extLst>
              <a:ext uri="{FF2B5EF4-FFF2-40B4-BE49-F238E27FC236}">
                <a16:creationId xmlns:a16="http://schemas.microsoft.com/office/drawing/2014/main" id="{3C7262ED-3ACC-11CD-F9E5-559614138AAC}"/>
              </a:ext>
            </a:extLst>
          </p:cNvPr>
          <p:cNvSpPr txBox="1"/>
          <p:nvPr/>
        </p:nvSpPr>
        <p:spPr>
          <a:xfrm>
            <a:off x="2104970" y="2132029"/>
            <a:ext cx="1394242" cy="461665"/>
          </a:xfrm>
          <a:prstGeom prst="rect">
            <a:avLst/>
          </a:prstGeom>
          <a:solidFill>
            <a:schemeClr val="accent2">
              <a:lumMod val="20000"/>
              <a:lumOff val="80000"/>
            </a:schemeClr>
          </a:solidFill>
          <a:ln>
            <a:solidFill>
              <a:schemeClr val="tx1"/>
            </a:solidFill>
          </a:ln>
        </p:spPr>
        <p:txBody>
          <a:bodyPr wrap="square" rtlCol="0">
            <a:spAutoFit/>
          </a:bodyPr>
          <a:lstStyle/>
          <a:p>
            <a:r>
              <a:rPr lang="en-US" sz="1200" b="1" noProof="0" dirty="0">
                <a:latin typeface="微軟正黑體" panose="020B0604030504040204" pitchFamily="34" charset="-120"/>
                <a:ea typeface="微軟正黑體" panose="020B0604030504040204" pitchFamily="34" charset="-120"/>
              </a:rPr>
              <a:t>Semiconductor DNA</a:t>
            </a:r>
          </a:p>
        </p:txBody>
      </p:sp>
      <p:sp>
        <p:nvSpPr>
          <p:cNvPr id="8" name="文字方塊 7">
            <a:extLst>
              <a:ext uri="{FF2B5EF4-FFF2-40B4-BE49-F238E27FC236}">
                <a16:creationId xmlns:a16="http://schemas.microsoft.com/office/drawing/2014/main" id="{96A50EC4-FA39-AE39-3624-5794446395B0}"/>
              </a:ext>
            </a:extLst>
          </p:cNvPr>
          <p:cNvSpPr txBox="1"/>
          <p:nvPr/>
        </p:nvSpPr>
        <p:spPr>
          <a:xfrm>
            <a:off x="3826545" y="1643352"/>
            <a:ext cx="1494398" cy="276999"/>
          </a:xfrm>
          <a:prstGeom prst="rect">
            <a:avLst/>
          </a:prstGeom>
          <a:solidFill>
            <a:srgbClr val="FFFF00"/>
          </a:solidFill>
          <a:ln>
            <a:solidFill>
              <a:schemeClr val="tx1"/>
            </a:solidFill>
          </a:ln>
        </p:spPr>
        <p:txBody>
          <a:bodyPr wrap="square" rtlCol="0">
            <a:spAutoFit/>
          </a:bodyPr>
          <a:lstStyle/>
          <a:p>
            <a:r>
              <a:rPr lang="en-US" sz="1200" b="1" noProof="0" dirty="0">
                <a:latin typeface="微軟正黑體" panose="020B0604030504040204" pitchFamily="34" charset="-120"/>
                <a:ea typeface="微軟正黑體" panose="020B0604030504040204" pitchFamily="34" charset="-120"/>
              </a:rPr>
              <a:t>PIPELINE</a:t>
            </a:r>
          </a:p>
        </p:txBody>
      </p:sp>
      <p:sp>
        <p:nvSpPr>
          <p:cNvPr id="9" name="文字方塊 8">
            <a:extLst>
              <a:ext uri="{FF2B5EF4-FFF2-40B4-BE49-F238E27FC236}">
                <a16:creationId xmlns:a16="http://schemas.microsoft.com/office/drawing/2014/main" id="{9A15D2F5-9134-2EC0-0524-EA1F61C157E3}"/>
              </a:ext>
            </a:extLst>
          </p:cNvPr>
          <p:cNvSpPr txBox="1"/>
          <p:nvPr/>
        </p:nvSpPr>
        <p:spPr>
          <a:xfrm>
            <a:off x="2161472" y="1643352"/>
            <a:ext cx="1394243" cy="276999"/>
          </a:xfrm>
          <a:prstGeom prst="rect">
            <a:avLst/>
          </a:prstGeom>
          <a:solidFill>
            <a:srgbClr val="FFFF00"/>
          </a:solidFill>
          <a:ln>
            <a:solidFill>
              <a:schemeClr val="tx1"/>
            </a:solidFill>
          </a:ln>
        </p:spPr>
        <p:txBody>
          <a:bodyPr wrap="square" rtlCol="0">
            <a:spAutoFit/>
          </a:bodyPr>
          <a:lstStyle/>
          <a:p>
            <a:r>
              <a:rPr lang="en-US" sz="1200" b="1" noProof="0" dirty="0">
                <a:latin typeface="微軟正黑體" panose="020B0604030504040204" pitchFamily="34" charset="-120"/>
                <a:ea typeface="微軟正黑體" panose="020B0604030504040204" pitchFamily="34" charset="-120"/>
              </a:rPr>
              <a:t>TECHNOLOGY </a:t>
            </a:r>
          </a:p>
        </p:txBody>
      </p:sp>
      <p:sp>
        <p:nvSpPr>
          <p:cNvPr id="10" name="文字方塊 9">
            <a:extLst>
              <a:ext uri="{FF2B5EF4-FFF2-40B4-BE49-F238E27FC236}">
                <a16:creationId xmlns:a16="http://schemas.microsoft.com/office/drawing/2014/main" id="{C2C68181-C44C-2735-62D9-B678D351AE26}"/>
              </a:ext>
            </a:extLst>
          </p:cNvPr>
          <p:cNvSpPr txBox="1"/>
          <p:nvPr/>
        </p:nvSpPr>
        <p:spPr>
          <a:xfrm>
            <a:off x="427580" y="3257760"/>
            <a:ext cx="1394242" cy="276999"/>
          </a:xfrm>
          <a:prstGeom prst="rect">
            <a:avLst/>
          </a:prstGeom>
          <a:solidFill>
            <a:schemeClr val="accent2">
              <a:lumMod val="20000"/>
              <a:lumOff val="80000"/>
            </a:schemeClr>
          </a:solidFill>
          <a:ln>
            <a:solidFill>
              <a:schemeClr val="tx1"/>
            </a:solidFill>
          </a:ln>
        </p:spPr>
        <p:txBody>
          <a:bodyPr wrap="square" rtlCol="0">
            <a:spAutoFit/>
          </a:bodyPr>
          <a:lstStyle/>
          <a:p>
            <a:r>
              <a:rPr lang="en-US" sz="1200" b="1" noProof="0" dirty="0">
                <a:latin typeface="微軟正黑體" panose="020B0604030504040204" pitchFamily="34" charset="-120"/>
                <a:ea typeface="微軟正黑體" panose="020B0604030504040204" pitchFamily="34" charset="-120"/>
              </a:rPr>
              <a:t>Milestone</a:t>
            </a:r>
          </a:p>
        </p:txBody>
      </p:sp>
      <p:sp>
        <p:nvSpPr>
          <p:cNvPr id="13" name="文字方塊 12">
            <a:extLst>
              <a:ext uri="{FF2B5EF4-FFF2-40B4-BE49-F238E27FC236}">
                <a16:creationId xmlns:a16="http://schemas.microsoft.com/office/drawing/2014/main" id="{385A8028-320F-EE98-65C0-3A43380535AB}"/>
              </a:ext>
            </a:extLst>
          </p:cNvPr>
          <p:cNvSpPr txBox="1"/>
          <p:nvPr/>
        </p:nvSpPr>
        <p:spPr>
          <a:xfrm>
            <a:off x="2104970" y="3458527"/>
            <a:ext cx="1394242" cy="276999"/>
          </a:xfrm>
          <a:prstGeom prst="rect">
            <a:avLst/>
          </a:prstGeom>
          <a:solidFill>
            <a:schemeClr val="accent2">
              <a:lumMod val="20000"/>
              <a:lumOff val="80000"/>
            </a:schemeClr>
          </a:solidFill>
          <a:ln>
            <a:solidFill>
              <a:schemeClr val="tx1"/>
            </a:solidFill>
          </a:ln>
        </p:spPr>
        <p:txBody>
          <a:bodyPr wrap="square" rtlCol="0">
            <a:spAutoFit/>
          </a:bodyPr>
          <a:lstStyle/>
          <a:p>
            <a:r>
              <a:rPr lang="en-US" sz="1200" b="1" noProof="0" dirty="0" err="1">
                <a:latin typeface="微軟正黑體" panose="020B0604030504040204" pitchFamily="34" charset="-120"/>
                <a:ea typeface="微軟正黑體" panose="020B0604030504040204" pitchFamily="34" charset="-120"/>
              </a:rPr>
              <a:t>BioFET</a:t>
            </a:r>
            <a:r>
              <a:rPr lang="en-US" sz="1200" b="1" noProof="0" dirty="0">
                <a:latin typeface="微軟正黑體" panose="020B0604030504040204" pitchFamily="34" charset="-120"/>
                <a:ea typeface="微軟正黑體" panose="020B0604030504040204" pitchFamily="34" charset="-120"/>
              </a:rPr>
              <a:t> </a:t>
            </a:r>
          </a:p>
        </p:txBody>
      </p:sp>
      <p:sp>
        <p:nvSpPr>
          <p:cNvPr id="16" name="文字方塊 15">
            <a:extLst>
              <a:ext uri="{FF2B5EF4-FFF2-40B4-BE49-F238E27FC236}">
                <a16:creationId xmlns:a16="http://schemas.microsoft.com/office/drawing/2014/main" id="{051462D6-9823-2F7D-0D42-01DBDDC5847D}"/>
              </a:ext>
            </a:extLst>
          </p:cNvPr>
          <p:cNvSpPr txBox="1"/>
          <p:nvPr/>
        </p:nvSpPr>
        <p:spPr>
          <a:xfrm>
            <a:off x="3779543" y="2607680"/>
            <a:ext cx="1494398" cy="461665"/>
          </a:xfrm>
          <a:prstGeom prst="rect">
            <a:avLst/>
          </a:prstGeom>
          <a:solidFill>
            <a:schemeClr val="accent2">
              <a:lumMod val="20000"/>
              <a:lumOff val="80000"/>
            </a:schemeClr>
          </a:solidFill>
          <a:ln>
            <a:solidFill>
              <a:schemeClr val="tx1"/>
            </a:solidFill>
          </a:ln>
        </p:spPr>
        <p:txBody>
          <a:bodyPr wrap="square" rtlCol="0">
            <a:spAutoFit/>
          </a:bodyPr>
          <a:lstStyle/>
          <a:p>
            <a:r>
              <a:rPr lang="en-US" sz="1200" b="1" noProof="0" dirty="0">
                <a:latin typeface="微軟正黑體" panose="020B0604030504040204" pitchFamily="34" charset="-120"/>
                <a:ea typeface="微軟正黑體" panose="020B0604030504040204" pitchFamily="34" charset="-120"/>
              </a:rPr>
              <a:t>Alzheimer's Disease </a:t>
            </a:r>
          </a:p>
        </p:txBody>
      </p:sp>
      <p:sp>
        <p:nvSpPr>
          <p:cNvPr id="17" name="文字方塊 16">
            <a:extLst>
              <a:ext uri="{FF2B5EF4-FFF2-40B4-BE49-F238E27FC236}">
                <a16:creationId xmlns:a16="http://schemas.microsoft.com/office/drawing/2014/main" id="{ED58D5B3-3BB6-41CF-6F90-548A17A14C39}"/>
              </a:ext>
            </a:extLst>
          </p:cNvPr>
          <p:cNvSpPr txBox="1"/>
          <p:nvPr/>
        </p:nvSpPr>
        <p:spPr>
          <a:xfrm>
            <a:off x="3755160" y="2132029"/>
            <a:ext cx="1494398" cy="276999"/>
          </a:xfrm>
          <a:prstGeom prst="rect">
            <a:avLst/>
          </a:prstGeom>
          <a:solidFill>
            <a:schemeClr val="accent2">
              <a:lumMod val="20000"/>
              <a:lumOff val="80000"/>
            </a:schemeClr>
          </a:solidFill>
          <a:ln>
            <a:solidFill>
              <a:schemeClr val="tx1"/>
            </a:solidFill>
          </a:ln>
        </p:spPr>
        <p:txBody>
          <a:bodyPr wrap="square" rtlCol="0">
            <a:spAutoFit/>
          </a:bodyPr>
          <a:lstStyle/>
          <a:p>
            <a:r>
              <a:rPr lang="en-US" sz="1200" b="1" noProof="0" dirty="0">
                <a:latin typeface="微軟正黑體" panose="020B0604030504040204" pitchFamily="34" charset="-120"/>
                <a:ea typeface="微軟正黑體" panose="020B0604030504040204" pitchFamily="34" charset="-120"/>
              </a:rPr>
              <a:t>Sepsis </a:t>
            </a:r>
          </a:p>
        </p:txBody>
      </p:sp>
      <p:sp>
        <p:nvSpPr>
          <p:cNvPr id="19" name="文字方塊 18">
            <a:extLst>
              <a:ext uri="{FF2B5EF4-FFF2-40B4-BE49-F238E27FC236}">
                <a16:creationId xmlns:a16="http://schemas.microsoft.com/office/drawing/2014/main" id="{29F72A1E-7702-411D-90A0-1A4D94E9B12F}"/>
              </a:ext>
            </a:extLst>
          </p:cNvPr>
          <p:cNvSpPr txBox="1"/>
          <p:nvPr/>
        </p:nvSpPr>
        <p:spPr>
          <a:xfrm>
            <a:off x="2095066" y="3944086"/>
            <a:ext cx="1394242" cy="461665"/>
          </a:xfrm>
          <a:prstGeom prst="rect">
            <a:avLst/>
          </a:prstGeom>
          <a:solidFill>
            <a:schemeClr val="accent2">
              <a:lumMod val="20000"/>
              <a:lumOff val="80000"/>
            </a:schemeClr>
          </a:solidFill>
          <a:ln>
            <a:solidFill>
              <a:schemeClr val="tx1"/>
            </a:solidFill>
          </a:ln>
        </p:spPr>
        <p:txBody>
          <a:bodyPr wrap="square" rtlCol="0">
            <a:spAutoFit/>
          </a:bodyPr>
          <a:lstStyle/>
          <a:p>
            <a:r>
              <a:rPr lang="en-US" sz="1200" b="1" dirty="0">
                <a:latin typeface="微軟正黑體" panose="020B0604030504040204" pitchFamily="34" charset="-120"/>
                <a:ea typeface="微軟正黑體" panose="020B0604030504040204" pitchFamily="34" charset="-120"/>
              </a:rPr>
              <a:t>Intellectual property </a:t>
            </a:r>
            <a:endParaRPr lang="en-US" sz="1200" b="1" noProof="0" dirty="0">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79AB5B8C-93F6-8C48-5233-DA4E8FE477E1}"/>
              </a:ext>
            </a:extLst>
          </p:cNvPr>
          <p:cNvSpPr txBox="1"/>
          <p:nvPr/>
        </p:nvSpPr>
        <p:spPr>
          <a:xfrm>
            <a:off x="10086267" y="1643352"/>
            <a:ext cx="1280150" cy="276999"/>
          </a:xfrm>
          <a:prstGeom prst="rect">
            <a:avLst/>
          </a:prstGeom>
          <a:solidFill>
            <a:srgbClr val="FFFF00"/>
          </a:solidFill>
          <a:ln>
            <a:solidFill>
              <a:schemeClr val="tx1"/>
            </a:solidFill>
          </a:ln>
        </p:spPr>
        <p:txBody>
          <a:bodyPr wrap="square" rtlCol="0">
            <a:spAutoFit/>
          </a:bodyPr>
          <a:lstStyle/>
          <a:p>
            <a:r>
              <a:rPr lang="en-US" sz="1200" b="1" noProof="0" dirty="0">
                <a:latin typeface="微軟正黑體" panose="020B0604030504040204" pitchFamily="34" charset="-120"/>
                <a:ea typeface="微軟正黑體" panose="020B0604030504040204" pitchFamily="34" charset="-120"/>
              </a:rPr>
              <a:t>CONTACT US</a:t>
            </a:r>
          </a:p>
        </p:txBody>
      </p:sp>
      <p:sp>
        <p:nvSpPr>
          <p:cNvPr id="24" name="文字方塊 23">
            <a:extLst>
              <a:ext uri="{FF2B5EF4-FFF2-40B4-BE49-F238E27FC236}">
                <a16:creationId xmlns:a16="http://schemas.microsoft.com/office/drawing/2014/main" id="{C3002728-BCEC-3645-13CC-CAB6EF978F23}"/>
              </a:ext>
            </a:extLst>
          </p:cNvPr>
          <p:cNvSpPr txBox="1"/>
          <p:nvPr/>
        </p:nvSpPr>
        <p:spPr>
          <a:xfrm>
            <a:off x="7294410" y="1632466"/>
            <a:ext cx="1207008" cy="276999"/>
          </a:xfrm>
          <a:prstGeom prst="rect">
            <a:avLst/>
          </a:prstGeom>
          <a:solidFill>
            <a:srgbClr val="FFFF00"/>
          </a:solidFill>
          <a:ln>
            <a:solidFill>
              <a:schemeClr val="tx1"/>
            </a:solidFill>
          </a:ln>
        </p:spPr>
        <p:txBody>
          <a:bodyPr wrap="square" rtlCol="0">
            <a:spAutoFit/>
          </a:bodyPr>
          <a:lstStyle/>
          <a:p>
            <a:r>
              <a:rPr lang="en-US" sz="1200" b="1" noProof="0" dirty="0">
                <a:latin typeface="微軟正黑體" panose="020B0604030504040204" pitchFamily="34" charset="-120"/>
                <a:ea typeface="微軟正黑體" panose="020B0604030504040204" pitchFamily="34" charset="-120"/>
              </a:rPr>
              <a:t>INVESTORS</a:t>
            </a:r>
          </a:p>
        </p:txBody>
      </p:sp>
      <p:sp>
        <p:nvSpPr>
          <p:cNvPr id="28" name="文字方塊 27">
            <a:extLst>
              <a:ext uri="{FF2B5EF4-FFF2-40B4-BE49-F238E27FC236}">
                <a16:creationId xmlns:a16="http://schemas.microsoft.com/office/drawing/2014/main" id="{DC6C1CF8-13DC-98E3-B392-4C14907E4213}"/>
              </a:ext>
            </a:extLst>
          </p:cNvPr>
          <p:cNvSpPr txBox="1"/>
          <p:nvPr/>
        </p:nvSpPr>
        <p:spPr>
          <a:xfrm>
            <a:off x="5611178" y="1643665"/>
            <a:ext cx="1362649" cy="276999"/>
          </a:xfrm>
          <a:prstGeom prst="rect">
            <a:avLst/>
          </a:prstGeom>
          <a:solidFill>
            <a:srgbClr val="FFFF00"/>
          </a:solidFill>
          <a:ln>
            <a:solidFill>
              <a:schemeClr val="tx1"/>
            </a:solidFill>
          </a:ln>
        </p:spPr>
        <p:txBody>
          <a:bodyPr wrap="square" rtlCol="0">
            <a:spAutoFit/>
          </a:bodyPr>
          <a:lstStyle/>
          <a:p>
            <a:r>
              <a:rPr lang="en-US" sz="1200" b="1" noProof="0" dirty="0">
                <a:latin typeface="微軟正黑體" panose="020B0604030504040204" pitchFamily="34" charset="-120"/>
                <a:ea typeface="微軟正黑體" panose="020B0604030504040204" pitchFamily="34" charset="-120"/>
              </a:rPr>
              <a:t>SOLUTIONS</a:t>
            </a:r>
          </a:p>
        </p:txBody>
      </p:sp>
      <p:sp>
        <p:nvSpPr>
          <p:cNvPr id="2" name="文字方塊 1">
            <a:extLst>
              <a:ext uri="{FF2B5EF4-FFF2-40B4-BE49-F238E27FC236}">
                <a16:creationId xmlns:a16="http://schemas.microsoft.com/office/drawing/2014/main" id="{B7F1A7C5-35BE-ABED-2C31-028941F3060E}"/>
              </a:ext>
            </a:extLst>
          </p:cNvPr>
          <p:cNvSpPr txBox="1"/>
          <p:nvPr/>
        </p:nvSpPr>
        <p:spPr>
          <a:xfrm>
            <a:off x="5610057" y="2706698"/>
            <a:ext cx="1326067" cy="461665"/>
          </a:xfrm>
          <a:prstGeom prst="rect">
            <a:avLst/>
          </a:prstGeom>
          <a:solidFill>
            <a:schemeClr val="accent2">
              <a:lumMod val="20000"/>
              <a:lumOff val="80000"/>
            </a:schemeClr>
          </a:solidFill>
          <a:ln>
            <a:solidFill>
              <a:schemeClr val="tx1"/>
            </a:solidFill>
          </a:ln>
        </p:spPr>
        <p:txBody>
          <a:bodyPr wrap="square" rtlCol="0">
            <a:spAutoFit/>
          </a:bodyPr>
          <a:lstStyle/>
          <a:p>
            <a:r>
              <a:rPr lang="en-US" sz="1200" b="1" dirty="0">
                <a:latin typeface="微軟正黑體" panose="020B0604030504040204" pitchFamily="34" charset="-120"/>
                <a:ea typeface="微軟正黑體" panose="020B0604030504040204" pitchFamily="34" charset="-120"/>
              </a:rPr>
              <a:t>Clinical &amp; Care </a:t>
            </a:r>
            <a:r>
              <a:rPr lang="en-US" sz="1200" b="1" noProof="0" dirty="0">
                <a:latin typeface="微軟正黑體" panose="020B0604030504040204" pitchFamily="34" charset="-120"/>
                <a:ea typeface="微軟正黑體" panose="020B0604030504040204" pitchFamily="34" charset="-120"/>
              </a:rPr>
              <a:t>Settings</a:t>
            </a:r>
          </a:p>
        </p:txBody>
      </p:sp>
      <p:sp>
        <p:nvSpPr>
          <p:cNvPr id="18" name="文字方塊 17">
            <a:extLst>
              <a:ext uri="{FF2B5EF4-FFF2-40B4-BE49-F238E27FC236}">
                <a16:creationId xmlns:a16="http://schemas.microsoft.com/office/drawing/2014/main" id="{FA61E7A9-8D54-623A-075B-BDA302B9CA30}"/>
              </a:ext>
            </a:extLst>
          </p:cNvPr>
          <p:cNvSpPr txBox="1"/>
          <p:nvPr/>
        </p:nvSpPr>
        <p:spPr>
          <a:xfrm>
            <a:off x="4234541" y="541577"/>
            <a:ext cx="3483429" cy="338554"/>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sz="1600" b="1" noProof="0" dirty="0">
                <a:latin typeface="微軟正黑體" panose="020B0604030504040204" pitchFamily="34" charset="-120"/>
                <a:ea typeface="微軟正黑體" panose="020B0604030504040204" pitchFamily="34" charset="-120"/>
              </a:rPr>
              <a:t>Index</a:t>
            </a:r>
          </a:p>
        </p:txBody>
      </p:sp>
      <mc:AlternateContent xmlns:mc="http://schemas.openxmlformats.org/markup-compatibility/2006" xmlns:p14="http://schemas.microsoft.com/office/powerpoint/2010/main">
        <mc:Choice Requires="p14">
          <p:contentPart p14:bwMode="auto" r:id="rId2">
            <p14:nvContentPartPr>
              <p14:cNvPr id="23" name="筆跡 22">
                <a:extLst>
                  <a:ext uri="{FF2B5EF4-FFF2-40B4-BE49-F238E27FC236}">
                    <a16:creationId xmlns:a16="http://schemas.microsoft.com/office/drawing/2014/main" id="{CAB1CDA4-A790-A3B4-0F64-4DFB3F7281EF}"/>
                  </a:ext>
                </a:extLst>
              </p14:cNvPr>
              <p14:cNvContentPartPr/>
              <p14:nvPr/>
            </p14:nvContentPartPr>
            <p14:xfrm>
              <a:off x="13193297" y="1284086"/>
              <a:ext cx="360" cy="360"/>
            </p14:xfrm>
          </p:contentPart>
        </mc:Choice>
        <mc:Fallback xmlns="">
          <p:pic>
            <p:nvPicPr>
              <p:cNvPr id="23" name="筆跡 22">
                <a:extLst>
                  <a:ext uri="{FF2B5EF4-FFF2-40B4-BE49-F238E27FC236}">
                    <a16:creationId xmlns:a16="http://schemas.microsoft.com/office/drawing/2014/main" id="{CAB1CDA4-A790-A3B4-0F64-4DFB3F7281EF}"/>
                  </a:ext>
                </a:extLst>
              </p:cNvPr>
              <p:cNvPicPr/>
              <p:nvPr/>
            </p:nvPicPr>
            <p:blipFill>
              <a:blip r:embed="rId3"/>
              <a:stretch>
                <a:fillRect/>
              </a:stretch>
            </p:blipFill>
            <p:spPr>
              <a:xfrm>
                <a:off x="13187177" y="1277966"/>
                <a:ext cx="12600" cy="12600"/>
              </a:xfrm>
              <a:prstGeom prst="rect">
                <a:avLst/>
              </a:prstGeom>
            </p:spPr>
          </p:pic>
        </mc:Fallback>
      </mc:AlternateContent>
      <p:cxnSp>
        <p:nvCxnSpPr>
          <p:cNvPr id="43" name="直線接點 42">
            <a:extLst>
              <a:ext uri="{FF2B5EF4-FFF2-40B4-BE49-F238E27FC236}">
                <a16:creationId xmlns:a16="http://schemas.microsoft.com/office/drawing/2014/main" id="{21712DF7-A7CE-BC60-6328-7D341A07F250}"/>
              </a:ext>
            </a:extLst>
          </p:cNvPr>
          <p:cNvCxnSpPr>
            <a:cxnSpLocks/>
          </p:cNvCxnSpPr>
          <p:nvPr/>
        </p:nvCxnSpPr>
        <p:spPr>
          <a:xfrm>
            <a:off x="10764011" y="1361169"/>
            <a:ext cx="0" cy="282183"/>
          </a:xfrm>
          <a:prstGeom prst="line">
            <a:avLst/>
          </a:prstGeom>
        </p:spPr>
        <p:style>
          <a:lnRef idx="2">
            <a:schemeClr val="dk1"/>
          </a:lnRef>
          <a:fillRef idx="0">
            <a:schemeClr val="dk1"/>
          </a:fillRef>
          <a:effectRef idx="1">
            <a:schemeClr val="dk1"/>
          </a:effectRef>
          <a:fontRef idx="minor">
            <a:schemeClr val="tx1"/>
          </a:fontRef>
        </p:style>
      </p:cxnSp>
      <p:cxnSp>
        <p:nvCxnSpPr>
          <p:cNvPr id="45" name="直線接點 44">
            <a:extLst>
              <a:ext uri="{FF2B5EF4-FFF2-40B4-BE49-F238E27FC236}">
                <a16:creationId xmlns:a16="http://schemas.microsoft.com/office/drawing/2014/main" id="{BD26E9F2-907B-FD98-842E-33CA9ECA8A7B}"/>
              </a:ext>
            </a:extLst>
          </p:cNvPr>
          <p:cNvCxnSpPr/>
          <p:nvPr/>
        </p:nvCxnSpPr>
        <p:spPr>
          <a:xfrm>
            <a:off x="1120465" y="1390915"/>
            <a:ext cx="9620575" cy="0"/>
          </a:xfrm>
          <a:prstGeom prst="line">
            <a:avLst/>
          </a:prstGeom>
        </p:spPr>
        <p:style>
          <a:lnRef idx="2">
            <a:schemeClr val="dk1"/>
          </a:lnRef>
          <a:fillRef idx="0">
            <a:schemeClr val="dk1"/>
          </a:fillRef>
          <a:effectRef idx="1">
            <a:schemeClr val="dk1"/>
          </a:effectRef>
          <a:fontRef idx="minor">
            <a:schemeClr val="tx1"/>
          </a:fontRef>
        </p:style>
      </p:cxnSp>
      <p:sp>
        <p:nvSpPr>
          <p:cNvPr id="29" name="文字方塊 28">
            <a:extLst>
              <a:ext uri="{FF2B5EF4-FFF2-40B4-BE49-F238E27FC236}">
                <a16:creationId xmlns:a16="http://schemas.microsoft.com/office/drawing/2014/main" id="{94547527-A1DB-D52D-D0EB-70F6C25DD908}"/>
              </a:ext>
            </a:extLst>
          </p:cNvPr>
          <p:cNvSpPr txBox="1"/>
          <p:nvPr/>
        </p:nvSpPr>
        <p:spPr>
          <a:xfrm>
            <a:off x="444553" y="4292726"/>
            <a:ext cx="1394242" cy="461665"/>
          </a:xfrm>
          <a:prstGeom prst="rect">
            <a:avLst/>
          </a:prstGeom>
          <a:solidFill>
            <a:schemeClr val="accent2">
              <a:lumMod val="20000"/>
              <a:lumOff val="80000"/>
            </a:schemeClr>
          </a:solidFill>
          <a:ln>
            <a:solidFill>
              <a:schemeClr val="tx1"/>
            </a:solidFill>
          </a:ln>
        </p:spPr>
        <p:txBody>
          <a:bodyPr wrap="square" rtlCol="0">
            <a:spAutoFit/>
          </a:bodyPr>
          <a:lstStyle/>
          <a:p>
            <a:r>
              <a:rPr lang="en-US" sz="1200" b="1" noProof="0" dirty="0">
                <a:latin typeface="微軟正黑體" panose="020B0604030504040204" pitchFamily="34" charset="-120"/>
                <a:ea typeface="微軟正黑體" panose="020B0604030504040204" pitchFamily="34" charset="-120"/>
              </a:rPr>
              <a:t>Scientific  Advisory Board</a:t>
            </a:r>
          </a:p>
        </p:txBody>
      </p:sp>
      <p:sp>
        <p:nvSpPr>
          <p:cNvPr id="26" name="文字方塊 25">
            <a:extLst>
              <a:ext uri="{FF2B5EF4-FFF2-40B4-BE49-F238E27FC236}">
                <a16:creationId xmlns:a16="http://schemas.microsoft.com/office/drawing/2014/main" id="{E615D592-FE89-29A8-EB7A-D59D463EAC71}"/>
              </a:ext>
            </a:extLst>
          </p:cNvPr>
          <p:cNvSpPr txBox="1"/>
          <p:nvPr/>
        </p:nvSpPr>
        <p:spPr>
          <a:xfrm>
            <a:off x="10100965" y="2314083"/>
            <a:ext cx="1280150" cy="646331"/>
          </a:xfrm>
          <a:prstGeom prst="rect">
            <a:avLst/>
          </a:prstGeom>
          <a:solidFill>
            <a:schemeClr val="accent2">
              <a:lumMod val="20000"/>
              <a:lumOff val="80000"/>
            </a:schemeClr>
          </a:solidFill>
          <a:ln>
            <a:solidFill>
              <a:schemeClr val="tx1"/>
            </a:solidFill>
          </a:ln>
        </p:spPr>
        <p:txBody>
          <a:bodyPr wrap="square" rtlCol="0">
            <a:spAutoFit/>
          </a:bodyPr>
          <a:lstStyle/>
          <a:p>
            <a:r>
              <a:rPr lang="en-US" sz="1200" b="1" noProof="0" dirty="0">
                <a:latin typeface="微軟正黑體" panose="020B0604030504040204" pitchFamily="34" charset="-120"/>
                <a:ea typeface="微軟正黑體" panose="020B0604030504040204" pitchFamily="34" charset="-120"/>
              </a:rPr>
              <a:t>IR Contact</a:t>
            </a:r>
          </a:p>
          <a:p>
            <a:r>
              <a:rPr lang="en-US" altLang="zh-TW" sz="1200" b="1" dirty="0">
                <a:latin typeface="微軟正黑體" panose="020B0604030504040204" pitchFamily="34" charset="-120"/>
                <a:ea typeface="微軟正黑體" panose="020B0604030504040204" pitchFamily="34" charset="-120"/>
              </a:rPr>
              <a:t>PR Contact </a:t>
            </a:r>
          </a:p>
          <a:p>
            <a:r>
              <a:rPr lang="en-US" sz="1200" b="1" noProof="0" dirty="0">
                <a:latin typeface="微軟正黑體" panose="020B0604030504040204" pitchFamily="34" charset="-120"/>
                <a:ea typeface="微軟正黑體" panose="020B0604030504040204" pitchFamily="34" charset="-120"/>
              </a:rPr>
              <a:t>Sales Contact</a:t>
            </a:r>
          </a:p>
        </p:txBody>
      </p:sp>
      <p:cxnSp>
        <p:nvCxnSpPr>
          <p:cNvPr id="37" name="直線接點 36">
            <a:extLst>
              <a:ext uri="{FF2B5EF4-FFF2-40B4-BE49-F238E27FC236}">
                <a16:creationId xmlns:a16="http://schemas.microsoft.com/office/drawing/2014/main" id="{CCB7E2DB-F1CF-425C-A643-7933EF6C28EE}"/>
              </a:ext>
            </a:extLst>
          </p:cNvPr>
          <p:cNvCxnSpPr>
            <a:cxnSpLocks/>
            <a:endCxn id="42" idx="2"/>
          </p:cNvCxnSpPr>
          <p:nvPr/>
        </p:nvCxnSpPr>
        <p:spPr>
          <a:xfrm>
            <a:off x="9321517" y="1371470"/>
            <a:ext cx="0" cy="1743685"/>
          </a:xfrm>
          <a:prstGeom prst="line">
            <a:avLst/>
          </a:prstGeom>
        </p:spPr>
        <p:style>
          <a:lnRef idx="2">
            <a:schemeClr val="dk1"/>
          </a:lnRef>
          <a:fillRef idx="0">
            <a:schemeClr val="dk1"/>
          </a:fillRef>
          <a:effectRef idx="1">
            <a:schemeClr val="dk1"/>
          </a:effectRef>
          <a:fontRef idx="minor">
            <a:schemeClr val="tx1"/>
          </a:fontRef>
        </p:style>
      </p:cxnSp>
      <p:sp>
        <p:nvSpPr>
          <p:cNvPr id="39" name="文字方塊 38">
            <a:extLst>
              <a:ext uri="{FF2B5EF4-FFF2-40B4-BE49-F238E27FC236}">
                <a16:creationId xmlns:a16="http://schemas.microsoft.com/office/drawing/2014/main" id="{F8176408-6FA7-3FCF-B21E-6ADC71571A4D}"/>
              </a:ext>
            </a:extLst>
          </p:cNvPr>
          <p:cNvSpPr txBox="1"/>
          <p:nvPr/>
        </p:nvSpPr>
        <p:spPr>
          <a:xfrm>
            <a:off x="8677655" y="1632465"/>
            <a:ext cx="1207008" cy="276999"/>
          </a:xfrm>
          <a:prstGeom prst="rect">
            <a:avLst/>
          </a:prstGeom>
          <a:solidFill>
            <a:srgbClr val="FFFF00"/>
          </a:solidFill>
          <a:ln>
            <a:solidFill>
              <a:schemeClr val="tx1"/>
            </a:solidFill>
          </a:ln>
        </p:spPr>
        <p:txBody>
          <a:bodyPr wrap="square" rtlCol="0">
            <a:spAutoFit/>
          </a:bodyPr>
          <a:lstStyle/>
          <a:p>
            <a:r>
              <a:rPr lang="en-US" sz="1200" b="1" noProof="0" dirty="0">
                <a:highlight>
                  <a:srgbClr val="FFFF00"/>
                </a:highlight>
                <a:latin typeface="微軟正黑體" panose="020B0604030504040204" pitchFamily="34" charset="-120"/>
                <a:ea typeface="微軟正黑體" panose="020B0604030504040204" pitchFamily="34" charset="-120"/>
              </a:rPr>
              <a:t>NEWSROOM</a:t>
            </a:r>
          </a:p>
        </p:txBody>
      </p:sp>
      <p:sp>
        <p:nvSpPr>
          <p:cNvPr id="41" name="文字方塊 40">
            <a:extLst>
              <a:ext uri="{FF2B5EF4-FFF2-40B4-BE49-F238E27FC236}">
                <a16:creationId xmlns:a16="http://schemas.microsoft.com/office/drawing/2014/main" id="{565EBD6B-93A3-E960-C6B4-7DE5B7213D23}"/>
              </a:ext>
            </a:extLst>
          </p:cNvPr>
          <p:cNvSpPr txBox="1"/>
          <p:nvPr/>
        </p:nvSpPr>
        <p:spPr>
          <a:xfrm>
            <a:off x="8718013" y="2175583"/>
            <a:ext cx="1207008" cy="461665"/>
          </a:xfrm>
          <a:prstGeom prst="rect">
            <a:avLst/>
          </a:prstGeom>
          <a:solidFill>
            <a:schemeClr val="accent2">
              <a:lumMod val="20000"/>
              <a:lumOff val="80000"/>
            </a:schemeClr>
          </a:solidFill>
          <a:ln>
            <a:solidFill>
              <a:schemeClr val="tx1"/>
            </a:solidFill>
          </a:ln>
        </p:spPr>
        <p:txBody>
          <a:bodyPr wrap="square" rtlCol="0">
            <a:spAutoFit/>
          </a:bodyPr>
          <a:lstStyle/>
          <a:p>
            <a:r>
              <a:rPr lang="en-US" sz="1200" b="1" noProof="0" dirty="0">
                <a:latin typeface="微軟正黑體" panose="020B0604030504040204" pitchFamily="34" charset="-120"/>
                <a:ea typeface="微軟正黑體" panose="020B0604030504040204" pitchFamily="34" charset="-120"/>
              </a:rPr>
              <a:t>Press Releases</a:t>
            </a:r>
          </a:p>
        </p:txBody>
      </p:sp>
      <p:sp>
        <p:nvSpPr>
          <p:cNvPr id="42" name="文字方塊 41">
            <a:extLst>
              <a:ext uri="{FF2B5EF4-FFF2-40B4-BE49-F238E27FC236}">
                <a16:creationId xmlns:a16="http://schemas.microsoft.com/office/drawing/2014/main" id="{811A76E3-303E-9628-2AA5-D334794D7D77}"/>
              </a:ext>
            </a:extLst>
          </p:cNvPr>
          <p:cNvSpPr txBox="1"/>
          <p:nvPr/>
        </p:nvSpPr>
        <p:spPr>
          <a:xfrm>
            <a:off x="8718013" y="2838156"/>
            <a:ext cx="1207008" cy="276999"/>
          </a:xfrm>
          <a:prstGeom prst="rect">
            <a:avLst/>
          </a:prstGeom>
          <a:solidFill>
            <a:schemeClr val="accent2">
              <a:lumMod val="20000"/>
              <a:lumOff val="80000"/>
            </a:schemeClr>
          </a:solidFill>
          <a:ln>
            <a:solidFill>
              <a:schemeClr val="tx1"/>
            </a:solidFill>
          </a:ln>
        </p:spPr>
        <p:txBody>
          <a:bodyPr wrap="square" rtlCol="0">
            <a:spAutoFit/>
          </a:bodyPr>
          <a:lstStyle/>
          <a:p>
            <a:r>
              <a:rPr lang="en-US" sz="1200" b="1" dirty="0">
                <a:latin typeface="微軟正黑體" panose="020B0604030504040204" pitchFamily="34" charset="-120"/>
                <a:ea typeface="微軟正黑體" panose="020B0604030504040204" pitchFamily="34" charset="-120"/>
              </a:rPr>
              <a:t>Publications</a:t>
            </a:r>
            <a:endParaRPr lang="en-US" sz="1200" b="1" noProof="0" dirty="0">
              <a:latin typeface="微軟正黑體" panose="020B0604030504040204" pitchFamily="34" charset="-120"/>
              <a:ea typeface="微軟正黑體" panose="020B0604030504040204" pitchFamily="34" charset="-120"/>
            </a:endParaRPr>
          </a:p>
        </p:txBody>
      </p:sp>
      <p:sp>
        <p:nvSpPr>
          <p:cNvPr id="22" name="文字方塊 6">
            <a:extLst>
              <a:ext uri="{FF2B5EF4-FFF2-40B4-BE49-F238E27FC236}">
                <a16:creationId xmlns:a16="http://schemas.microsoft.com/office/drawing/2014/main" id="{E0BD053E-EDA0-A285-D078-22CD820D1DBA}"/>
              </a:ext>
            </a:extLst>
          </p:cNvPr>
          <p:cNvSpPr txBox="1"/>
          <p:nvPr/>
        </p:nvSpPr>
        <p:spPr>
          <a:xfrm>
            <a:off x="2095066" y="2798246"/>
            <a:ext cx="1394242" cy="461665"/>
          </a:xfrm>
          <a:prstGeom prst="rect">
            <a:avLst/>
          </a:prstGeom>
          <a:solidFill>
            <a:schemeClr val="accent2">
              <a:lumMod val="20000"/>
              <a:lumOff val="80000"/>
            </a:schemeClr>
          </a:solidFill>
          <a:ln>
            <a:solidFill>
              <a:schemeClr val="tx1"/>
            </a:solidFill>
          </a:ln>
        </p:spPr>
        <p:txBody>
          <a:bodyPr wrap="square" rtlCol="0">
            <a:spAutoFit/>
          </a:bodyPr>
          <a:lstStyle/>
          <a:p>
            <a:r>
              <a:rPr lang="en-US" sz="1200" b="1" noProof="0" dirty="0">
                <a:latin typeface="微軟正黑體" panose="020B0604030504040204" pitchFamily="34" charset="-120"/>
                <a:ea typeface="微軟正黑體" panose="020B0604030504040204" pitchFamily="34" charset="-120"/>
              </a:rPr>
              <a:t>Full-Stack </a:t>
            </a:r>
            <a:r>
              <a:rPr lang="en-US" sz="1200" b="1" noProof="0" dirty="0" err="1">
                <a:latin typeface="微軟正黑體" panose="020B0604030504040204" pitchFamily="34" charset="-120"/>
                <a:ea typeface="微軟正黑體" panose="020B0604030504040204" pitchFamily="34" charset="-120"/>
              </a:rPr>
              <a:t>Biochemstry</a:t>
            </a:r>
            <a:endParaRPr lang="en-US" sz="1200" b="1" noProof="0" dirty="0">
              <a:latin typeface="微軟正黑體" panose="020B0604030504040204" pitchFamily="34" charset="-120"/>
              <a:ea typeface="微軟正黑體" panose="020B0604030504040204" pitchFamily="34" charset="-120"/>
            </a:endParaRPr>
          </a:p>
        </p:txBody>
      </p:sp>
      <p:sp>
        <p:nvSpPr>
          <p:cNvPr id="32" name="文字方塊 29">
            <a:extLst>
              <a:ext uri="{FF2B5EF4-FFF2-40B4-BE49-F238E27FC236}">
                <a16:creationId xmlns:a16="http://schemas.microsoft.com/office/drawing/2014/main" id="{9419CBEE-15ED-27C1-E311-48A53B6BD984}"/>
              </a:ext>
            </a:extLst>
          </p:cNvPr>
          <p:cNvSpPr txBox="1"/>
          <p:nvPr/>
        </p:nvSpPr>
        <p:spPr>
          <a:xfrm>
            <a:off x="5593132" y="2101707"/>
            <a:ext cx="1323050" cy="461665"/>
          </a:xfrm>
          <a:prstGeom prst="rect">
            <a:avLst/>
          </a:prstGeom>
          <a:solidFill>
            <a:schemeClr val="accent2">
              <a:lumMod val="20000"/>
              <a:lumOff val="80000"/>
            </a:schemeClr>
          </a:solidFill>
          <a:ln>
            <a:solidFill>
              <a:schemeClr val="tx1"/>
            </a:solidFill>
          </a:ln>
        </p:spPr>
        <p:txBody>
          <a:bodyPr wrap="square" rtlCol="0">
            <a:spAutoFit/>
          </a:bodyPr>
          <a:lstStyle/>
          <a:p>
            <a:r>
              <a:rPr lang="en-US" sz="1200" b="1" noProof="0" dirty="0">
                <a:latin typeface="微軟正黑體" panose="020B0604030504040204" pitchFamily="34" charset="-120"/>
                <a:ea typeface="微軟正黑體" panose="020B0604030504040204" pitchFamily="34" charset="-120"/>
              </a:rPr>
              <a:t>Biochip + Devices</a:t>
            </a:r>
          </a:p>
        </p:txBody>
      </p:sp>
      <p:sp>
        <p:nvSpPr>
          <p:cNvPr id="35" name="文字方塊 34">
            <a:extLst>
              <a:ext uri="{FF2B5EF4-FFF2-40B4-BE49-F238E27FC236}">
                <a16:creationId xmlns:a16="http://schemas.microsoft.com/office/drawing/2014/main" id="{AE819DE6-8D7B-DC85-1F20-441B68512D8D}"/>
              </a:ext>
            </a:extLst>
          </p:cNvPr>
          <p:cNvSpPr txBox="1"/>
          <p:nvPr/>
        </p:nvSpPr>
        <p:spPr>
          <a:xfrm>
            <a:off x="7257499" y="2151915"/>
            <a:ext cx="1207008" cy="461665"/>
          </a:xfrm>
          <a:prstGeom prst="rect">
            <a:avLst/>
          </a:prstGeom>
          <a:solidFill>
            <a:schemeClr val="accent2">
              <a:lumMod val="20000"/>
              <a:lumOff val="80000"/>
            </a:schemeClr>
          </a:solidFill>
          <a:ln>
            <a:solidFill>
              <a:schemeClr val="tx1"/>
            </a:solidFill>
          </a:ln>
        </p:spPr>
        <p:txBody>
          <a:bodyPr wrap="square" rtlCol="0">
            <a:spAutoFit/>
          </a:bodyPr>
          <a:lstStyle/>
          <a:p>
            <a:r>
              <a:rPr lang="en-US" sz="1200" b="1" noProof="0" dirty="0">
                <a:latin typeface="微軟正黑體" panose="020B0604030504040204" pitchFamily="34" charset="-120"/>
                <a:ea typeface="微軟正黑體" panose="020B0604030504040204" pitchFamily="34" charset="-120"/>
              </a:rPr>
              <a:t>Download</a:t>
            </a:r>
          </a:p>
          <a:p>
            <a:r>
              <a:rPr lang="en-US" sz="1200" b="1" noProof="0" dirty="0">
                <a:latin typeface="微軟正黑體" panose="020B0604030504040204" pitchFamily="34" charset="-120"/>
                <a:ea typeface="微軟正黑體" panose="020B0604030504040204" pitchFamily="34" charset="-120"/>
              </a:rPr>
              <a:t>Presentation </a:t>
            </a:r>
          </a:p>
        </p:txBody>
      </p:sp>
      <p:sp>
        <p:nvSpPr>
          <p:cNvPr id="56" name="文字方塊 9">
            <a:extLst>
              <a:ext uri="{FF2B5EF4-FFF2-40B4-BE49-F238E27FC236}">
                <a16:creationId xmlns:a16="http://schemas.microsoft.com/office/drawing/2014/main" id="{45437073-727A-D02F-7A96-C262244E9345}"/>
              </a:ext>
            </a:extLst>
          </p:cNvPr>
          <p:cNvSpPr txBox="1"/>
          <p:nvPr/>
        </p:nvSpPr>
        <p:spPr>
          <a:xfrm>
            <a:off x="426529" y="3799061"/>
            <a:ext cx="1394242" cy="276999"/>
          </a:xfrm>
          <a:prstGeom prst="rect">
            <a:avLst/>
          </a:prstGeom>
          <a:solidFill>
            <a:schemeClr val="accent2">
              <a:lumMod val="20000"/>
              <a:lumOff val="80000"/>
            </a:schemeClr>
          </a:solidFill>
          <a:ln>
            <a:solidFill>
              <a:schemeClr val="tx1"/>
            </a:solidFill>
          </a:ln>
        </p:spPr>
        <p:txBody>
          <a:bodyPr wrap="square" rtlCol="0">
            <a:spAutoFit/>
          </a:bodyPr>
          <a:lstStyle/>
          <a:p>
            <a:r>
              <a:rPr lang="en-US" sz="1200" b="1" dirty="0">
                <a:latin typeface="微軟正黑體" panose="020B0604030504040204" pitchFamily="34" charset="-120"/>
                <a:ea typeface="微軟正黑體" panose="020B0604030504040204" pitchFamily="34" charset="-120"/>
              </a:rPr>
              <a:t>Team </a:t>
            </a:r>
            <a:endParaRPr lang="en-US" sz="1200" b="1" noProof="0" dirty="0">
              <a:latin typeface="微軟正黑體" panose="020B0604030504040204" pitchFamily="34" charset="-120"/>
              <a:ea typeface="微軟正黑體" panose="020B0604030504040204" pitchFamily="34" charset="-120"/>
            </a:endParaRPr>
          </a:p>
        </p:txBody>
      </p:sp>
      <p:sp>
        <p:nvSpPr>
          <p:cNvPr id="58" name="文字方塊 5">
            <a:extLst>
              <a:ext uri="{FF2B5EF4-FFF2-40B4-BE49-F238E27FC236}">
                <a16:creationId xmlns:a16="http://schemas.microsoft.com/office/drawing/2014/main" id="{7C54E226-ED86-579E-710D-3067297799D1}"/>
              </a:ext>
            </a:extLst>
          </p:cNvPr>
          <p:cNvSpPr txBox="1"/>
          <p:nvPr/>
        </p:nvSpPr>
        <p:spPr>
          <a:xfrm>
            <a:off x="444553" y="2699657"/>
            <a:ext cx="1394242" cy="276999"/>
          </a:xfrm>
          <a:prstGeom prst="rect">
            <a:avLst/>
          </a:prstGeom>
          <a:solidFill>
            <a:schemeClr val="accent2">
              <a:lumMod val="20000"/>
              <a:lumOff val="80000"/>
            </a:schemeClr>
          </a:solidFill>
          <a:ln>
            <a:solidFill>
              <a:schemeClr val="tx1"/>
            </a:solidFill>
          </a:ln>
        </p:spPr>
        <p:txBody>
          <a:bodyPr wrap="square" rtlCol="0">
            <a:spAutoFit/>
          </a:bodyPr>
          <a:lstStyle/>
          <a:p>
            <a:r>
              <a:rPr lang="en-US" sz="1200" b="1" noProof="0" dirty="0">
                <a:latin typeface="微軟正黑體" panose="020B0604030504040204" pitchFamily="34" charset="-120"/>
                <a:ea typeface="微軟正黑體" panose="020B0604030504040204" pitchFamily="34" charset="-120"/>
              </a:rPr>
              <a:t>The Company</a:t>
            </a:r>
          </a:p>
        </p:txBody>
      </p:sp>
      <p:sp>
        <p:nvSpPr>
          <p:cNvPr id="60" name="Slide Number Placeholder 59">
            <a:extLst>
              <a:ext uri="{FF2B5EF4-FFF2-40B4-BE49-F238E27FC236}">
                <a16:creationId xmlns:a16="http://schemas.microsoft.com/office/drawing/2014/main" id="{4CCD9FFF-1E3E-48AE-8B29-A51017CB6749}"/>
              </a:ext>
            </a:extLst>
          </p:cNvPr>
          <p:cNvSpPr>
            <a:spLocks noGrp="1"/>
          </p:cNvSpPr>
          <p:nvPr>
            <p:ph type="sldNum" sz="quarter" idx="12"/>
          </p:nvPr>
        </p:nvSpPr>
        <p:spPr/>
        <p:txBody>
          <a:bodyPr/>
          <a:lstStyle/>
          <a:p>
            <a:fld id="{C73110D0-AE1D-47B2-8E18-2409A0F3B654}" type="slidenum">
              <a:rPr lang="zh-TW" altLang="en-US" smtClean="0"/>
              <a:t>1</a:t>
            </a:fld>
            <a:endParaRPr lang="zh-TW" altLang="en-US"/>
          </a:p>
        </p:txBody>
      </p:sp>
    </p:spTree>
    <p:extLst>
      <p:ext uri="{BB962C8B-B14F-4D97-AF65-F5344CB8AC3E}">
        <p14:creationId xmlns:p14="http://schemas.microsoft.com/office/powerpoint/2010/main" val="1494193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F3FFCF-E319-56A9-0230-0EE119B6F0CB}"/>
              </a:ext>
            </a:extLst>
          </p:cNvPr>
          <p:cNvSpPr>
            <a:spLocks noGrp="1"/>
          </p:cNvSpPr>
          <p:nvPr>
            <p:ph type="sldNum" sz="quarter" idx="12"/>
          </p:nvPr>
        </p:nvSpPr>
        <p:spPr/>
        <p:txBody>
          <a:bodyPr/>
          <a:lstStyle/>
          <a:p>
            <a:fld id="{C73110D0-AE1D-47B2-8E18-2409A0F3B654}" type="slidenum">
              <a:rPr lang="zh-TW" altLang="en-US" smtClean="0"/>
              <a:t>10</a:t>
            </a:fld>
            <a:endParaRPr lang="zh-TW" altLang="en-US"/>
          </a:p>
        </p:txBody>
      </p:sp>
      <p:sp>
        <p:nvSpPr>
          <p:cNvPr id="5" name="文字方塊 1">
            <a:extLst>
              <a:ext uri="{FF2B5EF4-FFF2-40B4-BE49-F238E27FC236}">
                <a16:creationId xmlns:a16="http://schemas.microsoft.com/office/drawing/2014/main" id="{FEE785DD-09C0-5EEE-6184-7B2C23B1C2A5}"/>
              </a:ext>
            </a:extLst>
          </p:cNvPr>
          <p:cNvSpPr txBox="1"/>
          <p:nvPr/>
        </p:nvSpPr>
        <p:spPr>
          <a:xfrm>
            <a:off x="87088" y="220149"/>
            <a:ext cx="1394242" cy="338554"/>
          </a:xfrm>
          <a:prstGeom prst="rect">
            <a:avLst/>
          </a:prstGeom>
          <a:solidFill>
            <a:srgbClr val="FFFF00"/>
          </a:solidFill>
          <a:ln>
            <a:solidFill>
              <a:schemeClr val="tx1"/>
            </a:solidFill>
          </a:ln>
        </p:spPr>
        <p:txBody>
          <a:bodyPr wrap="square" rtlCol="0">
            <a:spAutoFit/>
          </a:bodyPr>
          <a:lstStyle/>
          <a:p>
            <a:r>
              <a:rPr lang="en-US" sz="1600" b="1" noProof="0" dirty="0">
                <a:latin typeface="微軟正黑體" panose="020B0604030504040204" pitchFamily="34" charset="-120"/>
                <a:ea typeface="微軟正黑體" panose="020B0604030504040204" pitchFamily="34" charset="-120"/>
              </a:rPr>
              <a:t>ABOUT US</a:t>
            </a:r>
          </a:p>
        </p:txBody>
      </p:sp>
      <p:sp>
        <p:nvSpPr>
          <p:cNvPr id="6" name="文字方塊 6">
            <a:extLst>
              <a:ext uri="{FF2B5EF4-FFF2-40B4-BE49-F238E27FC236}">
                <a16:creationId xmlns:a16="http://schemas.microsoft.com/office/drawing/2014/main" id="{2BBF2DA1-135D-0216-8AE1-670A4C24054F}"/>
              </a:ext>
            </a:extLst>
          </p:cNvPr>
          <p:cNvSpPr txBox="1"/>
          <p:nvPr/>
        </p:nvSpPr>
        <p:spPr>
          <a:xfrm>
            <a:off x="111998" y="787095"/>
            <a:ext cx="2228866" cy="307777"/>
          </a:xfrm>
          <a:prstGeom prst="rect">
            <a:avLst/>
          </a:prstGeom>
          <a:solidFill>
            <a:schemeClr val="accent2">
              <a:lumMod val="20000"/>
              <a:lumOff val="80000"/>
            </a:schemeClr>
          </a:solidFill>
          <a:ln>
            <a:solidFill>
              <a:schemeClr val="tx1"/>
            </a:solidFill>
          </a:ln>
        </p:spPr>
        <p:txBody>
          <a:bodyPr wrap="square" rtlCol="0">
            <a:spAutoFit/>
          </a:bodyPr>
          <a:lstStyle/>
          <a:p>
            <a:r>
              <a:rPr lang="en-US" sz="1400" b="1" noProof="0" dirty="0">
                <a:latin typeface="微軟正黑體" panose="020B0604030504040204" pitchFamily="34" charset="-120"/>
                <a:ea typeface="微軟正黑體" panose="020B0604030504040204" pitchFamily="34" charset="-120"/>
              </a:rPr>
              <a:t>Full-Stack </a:t>
            </a:r>
            <a:r>
              <a:rPr lang="en-US" sz="1400" b="1" noProof="0" dirty="0" err="1">
                <a:latin typeface="微軟正黑體" panose="020B0604030504040204" pitchFamily="34" charset="-120"/>
                <a:ea typeface="微軟正黑體" panose="020B0604030504040204" pitchFamily="34" charset="-120"/>
              </a:rPr>
              <a:t>Biochemstry</a:t>
            </a:r>
            <a:endParaRPr lang="en-US" sz="1400" b="1" noProof="0" dirty="0">
              <a:latin typeface="微軟正黑體" panose="020B0604030504040204" pitchFamily="34" charset="-120"/>
              <a:ea typeface="微軟正黑體" panose="020B0604030504040204" pitchFamily="34" charset="-120"/>
            </a:endParaRPr>
          </a:p>
        </p:txBody>
      </p:sp>
      <p:sp>
        <p:nvSpPr>
          <p:cNvPr id="7" name="TextBox 6">
            <a:extLst>
              <a:ext uri="{FF2B5EF4-FFF2-40B4-BE49-F238E27FC236}">
                <a16:creationId xmlns:a16="http://schemas.microsoft.com/office/drawing/2014/main" id="{9A065E2A-A46B-72DA-0E9A-334473E247E6}"/>
              </a:ext>
            </a:extLst>
          </p:cNvPr>
          <p:cNvSpPr txBox="1"/>
          <p:nvPr/>
        </p:nvSpPr>
        <p:spPr>
          <a:xfrm>
            <a:off x="2443734" y="740928"/>
            <a:ext cx="9748266" cy="400110"/>
          </a:xfrm>
          <a:prstGeom prst="rect">
            <a:avLst/>
          </a:prstGeom>
          <a:noFill/>
        </p:spPr>
        <p:txBody>
          <a:bodyPr wrap="square">
            <a:spAutoFit/>
          </a:bodyPr>
          <a:lstStyle/>
          <a:p>
            <a:r>
              <a:rPr lang="en-US" altLang="zh-TW" sz="2000" b="1" dirty="0"/>
              <a:t>High-Purity Antibodies: Ready for Monetization </a:t>
            </a:r>
            <a:endParaRPr lang="zh-TW" altLang="en-US" sz="2000" b="1" dirty="0"/>
          </a:p>
        </p:txBody>
      </p:sp>
      <p:grpSp>
        <p:nvGrpSpPr>
          <p:cNvPr id="8" name="群組 47">
            <a:extLst>
              <a:ext uri="{FF2B5EF4-FFF2-40B4-BE49-F238E27FC236}">
                <a16:creationId xmlns:a16="http://schemas.microsoft.com/office/drawing/2014/main" id="{38660CC4-0615-38B6-ABD2-393BCDD7B8E2}"/>
              </a:ext>
            </a:extLst>
          </p:cNvPr>
          <p:cNvGrpSpPr/>
          <p:nvPr/>
        </p:nvGrpSpPr>
        <p:grpSpPr>
          <a:xfrm>
            <a:off x="725615" y="1323264"/>
            <a:ext cx="10583038" cy="3931991"/>
            <a:chOff x="1045177" y="2813542"/>
            <a:chExt cx="10254795" cy="3654368"/>
          </a:xfrm>
        </p:grpSpPr>
        <p:grpSp>
          <p:nvGrpSpPr>
            <p:cNvPr id="9" name="群組 43">
              <a:extLst>
                <a:ext uri="{FF2B5EF4-FFF2-40B4-BE49-F238E27FC236}">
                  <a16:creationId xmlns:a16="http://schemas.microsoft.com/office/drawing/2014/main" id="{9527A10F-F5F0-7498-A778-DBD59984C306}"/>
                </a:ext>
              </a:extLst>
            </p:cNvPr>
            <p:cNvGrpSpPr/>
            <p:nvPr/>
          </p:nvGrpSpPr>
          <p:grpSpPr>
            <a:xfrm>
              <a:off x="5146471" y="3256399"/>
              <a:ext cx="6153501" cy="3211511"/>
              <a:chOff x="3630875" y="3211542"/>
              <a:chExt cx="6284912" cy="3280095"/>
            </a:xfrm>
          </p:grpSpPr>
          <p:sp>
            <p:nvSpPr>
              <p:cNvPr id="15" name="矩形: 圓角 28">
                <a:extLst>
                  <a:ext uri="{FF2B5EF4-FFF2-40B4-BE49-F238E27FC236}">
                    <a16:creationId xmlns:a16="http://schemas.microsoft.com/office/drawing/2014/main" id="{302AA3DD-6E34-4BA6-F1B0-7590F6643EA6}"/>
                  </a:ext>
                </a:extLst>
              </p:cNvPr>
              <p:cNvSpPr/>
              <p:nvPr/>
            </p:nvSpPr>
            <p:spPr>
              <a:xfrm>
                <a:off x="3630875" y="3211542"/>
                <a:ext cx="6284912" cy="3280095"/>
              </a:xfrm>
              <a:prstGeom prst="roundRect">
                <a:avLst/>
              </a:prstGeom>
              <a:noFill/>
              <a:ln w="34925">
                <a:solidFill>
                  <a:schemeClr val="accent6">
                    <a:lumMod val="60000"/>
                    <a:lumOff val="4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Aptos" panose="020B0004020202020204" pitchFamily="34" charset="0"/>
                </a:endParaRPr>
              </a:p>
            </p:txBody>
          </p:sp>
          <p:graphicFrame>
            <p:nvGraphicFramePr>
              <p:cNvPr id="16" name="物件 35">
                <a:extLst>
                  <a:ext uri="{FF2B5EF4-FFF2-40B4-BE49-F238E27FC236}">
                    <a16:creationId xmlns:a16="http://schemas.microsoft.com/office/drawing/2014/main" id="{41599EEE-DD51-3927-D79C-1225A96C53D2}"/>
                  </a:ext>
                </a:extLst>
              </p:cNvPr>
              <p:cNvGraphicFramePr>
                <a:graphicFrameLocks noChangeAspect="1"/>
              </p:cNvGraphicFramePr>
              <p:nvPr/>
            </p:nvGraphicFramePr>
            <p:xfrm>
              <a:off x="3937994" y="3509347"/>
              <a:ext cx="2895600" cy="2733675"/>
            </p:xfrm>
            <a:graphic>
              <a:graphicData uri="http://schemas.openxmlformats.org/presentationml/2006/ole">
                <mc:AlternateContent xmlns:mc="http://schemas.openxmlformats.org/markup-compatibility/2006">
                  <mc:Choice xmlns:v="urn:schemas-microsoft-com:vml" Requires="v">
                    <p:oleObj name="Worksheet" r:id="rId2" imgW="2895600" imgH="2733961" progId="Excel.Sheet.12">
                      <p:embed/>
                    </p:oleObj>
                  </mc:Choice>
                  <mc:Fallback>
                    <p:oleObj name="Worksheet" r:id="rId2" imgW="2895600" imgH="2733961" progId="Excel.Sheet.12">
                      <p:embed/>
                      <p:pic>
                        <p:nvPicPr>
                          <p:cNvPr id="16" name="物件 35">
                            <a:extLst>
                              <a:ext uri="{FF2B5EF4-FFF2-40B4-BE49-F238E27FC236}">
                                <a16:creationId xmlns:a16="http://schemas.microsoft.com/office/drawing/2014/main" id="{41599EEE-DD51-3927-D79C-1225A96C53D2}"/>
                              </a:ext>
                            </a:extLst>
                          </p:cNvPr>
                          <p:cNvPicPr/>
                          <p:nvPr/>
                        </p:nvPicPr>
                        <p:blipFill>
                          <a:blip r:embed="rId3"/>
                          <a:stretch>
                            <a:fillRect/>
                          </a:stretch>
                        </p:blipFill>
                        <p:spPr>
                          <a:xfrm>
                            <a:off x="3937994" y="3509347"/>
                            <a:ext cx="2895600" cy="2733675"/>
                          </a:xfrm>
                          <a:prstGeom prst="rect">
                            <a:avLst/>
                          </a:prstGeom>
                        </p:spPr>
                      </p:pic>
                    </p:oleObj>
                  </mc:Fallback>
                </mc:AlternateContent>
              </a:graphicData>
            </a:graphic>
          </p:graphicFrame>
          <p:graphicFrame>
            <p:nvGraphicFramePr>
              <p:cNvPr id="17" name="物件 40">
                <a:extLst>
                  <a:ext uri="{FF2B5EF4-FFF2-40B4-BE49-F238E27FC236}">
                    <a16:creationId xmlns:a16="http://schemas.microsoft.com/office/drawing/2014/main" id="{8C5101F3-3889-BA4E-05B7-F88D1E558924}"/>
                  </a:ext>
                </a:extLst>
              </p:cNvPr>
              <p:cNvGraphicFramePr>
                <a:graphicFrameLocks noChangeAspect="1"/>
              </p:cNvGraphicFramePr>
              <p:nvPr/>
            </p:nvGraphicFramePr>
            <p:xfrm>
              <a:off x="5567640" y="3509347"/>
              <a:ext cx="2895600" cy="2733675"/>
            </p:xfrm>
            <a:graphic>
              <a:graphicData uri="http://schemas.openxmlformats.org/presentationml/2006/ole">
                <mc:AlternateContent xmlns:mc="http://schemas.openxmlformats.org/markup-compatibility/2006">
                  <mc:Choice xmlns:v="urn:schemas-microsoft-com:vml" Requires="v">
                    <p:oleObj name="Worksheet" r:id="rId4" imgW="2895600" imgH="2733961" progId="Excel.Sheet.12">
                      <p:embed/>
                    </p:oleObj>
                  </mc:Choice>
                  <mc:Fallback>
                    <p:oleObj name="Worksheet" r:id="rId4" imgW="2895600" imgH="2733961" progId="Excel.Sheet.12">
                      <p:embed/>
                      <p:pic>
                        <p:nvPicPr>
                          <p:cNvPr id="17" name="物件 40">
                            <a:extLst>
                              <a:ext uri="{FF2B5EF4-FFF2-40B4-BE49-F238E27FC236}">
                                <a16:creationId xmlns:a16="http://schemas.microsoft.com/office/drawing/2014/main" id="{8C5101F3-3889-BA4E-05B7-F88D1E558924}"/>
                              </a:ext>
                            </a:extLst>
                          </p:cNvPr>
                          <p:cNvPicPr/>
                          <p:nvPr/>
                        </p:nvPicPr>
                        <p:blipFill>
                          <a:blip r:embed="rId5"/>
                          <a:stretch>
                            <a:fillRect/>
                          </a:stretch>
                        </p:blipFill>
                        <p:spPr>
                          <a:xfrm>
                            <a:off x="5567640" y="3509347"/>
                            <a:ext cx="2895600" cy="2733675"/>
                          </a:xfrm>
                          <a:prstGeom prst="rect">
                            <a:avLst/>
                          </a:prstGeom>
                        </p:spPr>
                      </p:pic>
                    </p:oleObj>
                  </mc:Fallback>
                </mc:AlternateContent>
              </a:graphicData>
            </a:graphic>
          </p:graphicFrame>
          <p:graphicFrame>
            <p:nvGraphicFramePr>
              <p:cNvPr id="18" name="物件 42">
                <a:extLst>
                  <a:ext uri="{FF2B5EF4-FFF2-40B4-BE49-F238E27FC236}">
                    <a16:creationId xmlns:a16="http://schemas.microsoft.com/office/drawing/2014/main" id="{B7ADE3C3-A475-1AD5-6427-30653F151733}"/>
                  </a:ext>
                </a:extLst>
              </p:cNvPr>
              <p:cNvGraphicFramePr>
                <a:graphicFrameLocks noChangeAspect="1"/>
              </p:cNvGraphicFramePr>
              <p:nvPr/>
            </p:nvGraphicFramePr>
            <p:xfrm>
              <a:off x="6871562" y="3513339"/>
              <a:ext cx="2895560" cy="418924"/>
            </p:xfrm>
            <a:graphic>
              <a:graphicData uri="http://schemas.openxmlformats.org/presentationml/2006/ole">
                <mc:AlternateContent xmlns:mc="http://schemas.openxmlformats.org/markup-compatibility/2006">
                  <mc:Choice xmlns:v="urn:schemas-microsoft-com:vml" Requires="v">
                    <p:oleObj name="工作表" r:id="rId6" imgW="2895600" imgH="419100" progId="Excel.Sheet.12">
                      <p:embed/>
                    </p:oleObj>
                  </mc:Choice>
                  <mc:Fallback>
                    <p:oleObj name="工作表" r:id="rId6" imgW="2895600" imgH="419100" progId="Excel.Sheet.12">
                      <p:embed/>
                      <p:pic>
                        <p:nvPicPr>
                          <p:cNvPr id="18" name="物件 42">
                            <a:extLst>
                              <a:ext uri="{FF2B5EF4-FFF2-40B4-BE49-F238E27FC236}">
                                <a16:creationId xmlns:a16="http://schemas.microsoft.com/office/drawing/2014/main" id="{B7ADE3C3-A475-1AD5-6427-30653F151733}"/>
                              </a:ext>
                            </a:extLst>
                          </p:cNvPr>
                          <p:cNvPicPr/>
                          <p:nvPr/>
                        </p:nvPicPr>
                        <p:blipFill>
                          <a:blip r:embed="rId7"/>
                          <a:stretch>
                            <a:fillRect/>
                          </a:stretch>
                        </p:blipFill>
                        <p:spPr>
                          <a:xfrm>
                            <a:off x="6871562" y="3513339"/>
                            <a:ext cx="2895560" cy="418924"/>
                          </a:xfrm>
                          <a:prstGeom prst="rect">
                            <a:avLst/>
                          </a:prstGeom>
                        </p:spPr>
                      </p:pic>
                    </p:oleObj>
                  </mc:Fallback>
                </mc:AlternateContent>
              </a:graphicData>
            </a:graphic>
          </p:graphicFrame>
        </p:grpSp>
        <p:grpSp>
          <p:nvGrpSpPr>
            <p:cNvPr id="10" name="群組 46">
              <a:extLst>
                <a:ext uri="{FF2B5EF4-FFF2-40B4-BE49-F238E27FC236}">
                  <a16:creationId xmlns:a16="http://schemas.microsoft.com/office/drawing/2014/main" id="{021B7E6D-9880-9D7D-4BB5-B9ABC01300B6}"/>
                </a:ext>
              </a:extLst>
            </p:cNvPr>
            <p:cNvGrpSpPr/>
            <p:nvPr/>
          </p:nvGrpSpPr>
          <p:grpSpPr>
            <a:xfrm>
              <a:off x="1045177" y="2813542"/>
              <a:ext cx="9432124" cy="3654367"/>
              <a:chOff x="1045177" y="2813542"/>
              <a:chExt cx="9432124" cy="3654367"/>
            </a:xfrm>
          </p:grpSpPr>
          <p:graphicFrame>
            <p:nvGraphicFramePr>
              <p:cNvPr id="11" name="物件 24">
                <a:extLst>
                  <a:ext uri="{FF2B5EF4-FFF2-40B4-BE49-F238E27FC236}">
                    <a16:creationId xmlns:a16="http://schemas.microsoft.com/office/drawing/2014/main" id="{D1971265-493C-73CC-D65A-DD64D7C2D946}"/>
                  </a:ext>
                </a:extLst>
              </p:cNvPr>
              <p:cNvGraphicFramePr>
                <a:graphicFrameLocks noChangeAspect="1"/>
              </p:cNvGraphicFramePr>
              <p:nvPr/>
            </p:nvGraphicFramePr>
            <p:xfrm>
              <a:off x="1263737" y="3527272"/>
              <a:ext cx="3104734" cy="2706430"/>
            </p:xfrm>
            <a:graphic>
              <a:graphicData uri="http://schemas.openxmlformats.org/presentationml/2006/ole">
                <mc:AlternateContent xmlns:mc="http://schemas.openxmlformats.org/markup-compatibility/2006">
                  <mc:Choice xmlns:v="urn:schemas-microsoft-com:vml" Requires="v">
                    <p:oleObj name="Worksheet" r:id="rId8" imgW="2895600" imgH="2524313" progId="Excel.Sheet.12">
                      <p:embed/>
                    </p:oleObj>
                  </mc:Choice>
                  <mc:Fallback>
                    <p:oleObj name="Worksheet" r:id="rId8" imgW="2895600" imgH="2524313" progId="Excel.Sheet.12">
                      <p:embed/>
                      <p:pic>
                        <p:nvPicPr>
                          <p:cNvPr id="11" name="物件 24">
                            <a:extLst>
                              <a:ext uri="{FF2B5EF4-FFF2-40B4-BE49-F238E27FC236}">
                                <a16:creationId xmlns:a16="http://schemas.microsoft.com/office/drawing/2014/main" id="{D1971265-493C-73CC-D65A-DD64D7C2D946}"/>
                              </a:ext>
                            </a:extLst>
                          </p:cNvPr>
                          <p:cNvPicPr/>
                          <p:nvPr/>
                        </p:nvPicPr>
                        <p:blipFill>
                          <a:blip r:embed="rId9"/>
                          <a:stretch>
                            <a:fillRect/>
                          </a:stretch>
                        </p:blipFill>
                        <p:spPr>
                          <a:xfrm>
                            <a:off x="1263737" y="3527272"/>
                            <a:ext cx="3104734" cy="2706430"/>
                          </a:xfrm>
                          <a:prstGeom prst="rect">
                            <a:avLst/>
                          </a:prstGeom>
                        </p:spPr>
                      </p:pic>
                    </p:oleObj>
                  </mc:Fallback>
                </mc:AlternateContent>
              </a:graphicData>
            </a:graphic>
          </p:graphicFrame>
          <p:sp>
            <p:nvSpPr>
              <p:cNvPr id="12" name="矩形: 圓角 26">
                <a:extLst>
                  <a:ext uri="{FF2B5EF4-FFF2-40B4-BE49-F238E27FC236}">
                    <a16:creationId xmlns:a16="http://schemas.microsoft.com/office/drawing/2014/main" id="{84E627B5-07CB-E62C-4E10-B0EEF5E09D21}"/>
                  </a:ext>
                </a:extLst>
              </p:cNvPr>
              <p:cNvSpPr/>
              <p:nvPr/>
            </p:nvSpPr>
            <p:spPr>
              <a:xfrm>
                <a:off x="1045177" y="3256398"/>
                <a:ext cx="3496788" cy="3211511"/>
              </a:xfrm>
              <a:prstGeom prst="roundRect">
                <a:avLst/>
              </a:prstGeom>
              <a:noFill/>
              <a:ln w="34925">
                <a:solidFill>
                  <a:schemeClr val="accent6">
                    <a:lumMod val="60000"/>
                    <a:lumOff val="4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Aptos" panose="020B0004020202020204" pitchFamily="34" charset="0"/>
                </a:endParaRPr>
              </a:p>
            </p:txBody>
          </p:sp>
          <p:sp>
            <p:nvSpPr>
              <p:cNvPr id="13" name="文字方塊 44">
                <a:extLst>
                  <a:ext uri="{FF2B5EF4-FFF2-40B4-BE49-F238E27FC236}">
                    <a16:creationId xmlns:a16="http://schemas.microsoft.com/office/drawing/2014/main" id="{BCF25488-2255-BFA3-A68D-71C2F8FFB106}"/>
                  </a:ext>
                </a:extLst>
              </p:cNvPr>
              <p:cNvSpPr txBox="1"/>
              <p:nvPr/>
            </p:nvSpPr>
            <p:spPr>
              <a:xfrm>
                <a:off x="5973270" y="2823856"/>
                <a:ext cx="4504031" cy="400464"/>
              </a:xfrm>
              <a:prstGeom prst="rect">
                <a:avLst/>
              </a:prstGeom>
              <a:noFill/>
            </p:spPr>
            <p:txBody>
              <a:bodyPr wrap="square" rtlCol="0">
                <a:spAutoFit/>
              </a:bodyPr>
              <a:lstStyle/>
              <a:p>
                <a:pPr algn="ctr"/>
                <a:r>
                  <a:rPr lang="en-US" altLang="zh-TW" sz="2200" b="1" dirty="0">
                    <a:solidFill>
                      <a:schemeClr val="accent5">
                        <a:lumMod val="75000"/>
                      </a:schemeClr>
                    </a:solidFill>
                    <a:latin typeface="Aptos" panose="020B0004020202020204" pitchFamily="34" charset="0"/>
                  </a:rPr>
                  <a:t>Ready to commercialized products</a:t>
                </a:r>
                <a:endParaRPr lang="zh-TW" altLang="en-US" sz="2200" b="1" dirty="0">
                  <a:solidFill>
                    <a:schemeClr val="accent5">
                      <a:lumMod val="75000"/>
                    </a:schemeClr>
                  </a:solidFill>
                  <a:latin typeface="Aptos" panose="020B0004020202020204" pitchFamily="34" charset="0"/>
                </a:endParaRPr>
              </a:p>
            </p:txBody>
          </p:sp>
          <p:sp>
            <p:nvSpPr>
              <p:cNvPr id="14" name="文字方塊 45">
                <a:extLst>
                  <a:ext uri="{FF2B5EF4-FFF2-40B4-BE49-F238E27FC236}">
                    <a16:creationId xmlns:a16="http://schemas.microsoft.com/office/drawing/2014/main" id="{C3EF1513-54DE-82F1-350F-4533CEA658A4}"/>
                  </a:ext>
                </a:extLst>
              </p:cNvPr>
              <p:cNvSpPr txBox="1"/>
              <p:nvPr/>
            </p:nvSpPr>
            <p:spPr>
              <a:xfrm>
                <a:off x="1996580" y="2813542"/>
                <a:ext cx="1533570" cy="400464"/>
              </a:xfrm>
              <a:prstGeom prst="rect">
                <a:avLst/>
              </a:prstGeom>
              <a:noFill/>
            </p:spPr>
            <p:txBody>
              <a:bodyPr wrap="square" rtlCol="0">
                <a:spAutoFit/>
              </a:bodyPr>
              <a:lstStyle/>
              <a:p>
                <a:pPr algn="ctr"/>
                <a:r>
                  <a:rPr lang="en-US" altLang="zh-TW" sz="2200" b="1" dirty="0">
                    <a:solidFill>
                      <a:schemeClr val="accent5">
                        <a:lumMod val="75000"/>
                      </a:schemeClr>
                    </a:solidFill>
                    <a:latin typeface="Aptos" panose="020B0004020202020204" pitchFamily="34" charset="0"/>
                  </a:rPr>
                  <a:t>For sale</a:t>
                </a:r>
                <a:endParaRPr lang="zh-TW" altLang="en-US" sz="2200" b="1" dirty="0">
                  <a:solidFill>
                    <a:schemeClr val="accent5">
                      <a:lumMod val="75000"/>
                    </a:schemeClr>
                  </a:solidFill>
                  <a:latin typeface="Aptos" panose="020B0004020202020204" pitchFamily="34" charset="0"/>
                </a:endParaRPr>
              </a:p>
            </p:txBody>
          </p:sp>
        </p:grpSp>
      </p:grpSp>
      <p:sp>
        <p:nvSpPr>
          <p:cNvPr id="3" name="TextBox 2">
            <a:extLst>
              <a:ext uri="{FF2B5EF4-FFF2-40B4-BE49-F238E27FC236}">
                <a16:creationId xmlns:a16="http://schemas.microsoft.com/office/drawing/2014/main" id="{994C9E6A-C119-A53A-0BA6-588B4E136C34}"/>
              </a:ext>
            </a:extLst>
          </p:cNvPr>
          <p:cNvSpPr txBox="1"/>
          <p:nvPr/>
        </p:nvSpPr>
        <p:spPr>
          <a:xfrm>
            <a:off x="725615" y="5781183"/>
            <a:ext cx="10740770" cy="646331"/>
          </a:xfrm>
          <a:prstGeom prst="rect">
            <a:avLst/>
          </a:prstGeom>
          <a:noFill/>
        </p:spPr>
        <p:txBody>
          <a:bodyPr wrap="square">
            <a:spAutoFit/>
          </a:bodyPr>
          <a:lstStyle/>
          <a:p>
            <a:r>
              <a:rPr lang="en-US" altLang="zh-TW" dirty="0"/>
              <a:t>As both a core enabler of our </a:t>
            </a:r>
            <a:r>
              <a:rPr lang="en-US" altLang="zh-TW" dirty="0" err="1"/>
              <a:t>BioIC</a:t>
            </a:r>
            <a:r>
              <a:rPr lang="en-US" altLang="zh-TW" dirty="0"/>
              <a:t> platform and a standalone revenue-generating asset, our antibodies exemplify the intersection of biotech innovation, precision engineering, and strategic intellectual property.</a:t>
            </a:r>
            <a:endParaRPr lang="zh-TW" altLang="en-US" dirty="0"/>
          </a:p>
        </p:txBody>
      </p:sp>
    </p:spTree>
    <p:extLst>
      <p:ext uri="{BB962C8B-B14F-4D97-AF65-F5344CB8AC3E}">
        <p14:creationId xmlns:p14="http://schemas.microsoft.com/office/powerpoint/2010/main" val="2822935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CED69-3BCA-BF4B-C3FE-C391703D4213}"/>
            </a:ext>
          </a:extLst>
        </p:cNvPr>
        <p:cNvGrpSpPr/>
        <p:nvPr/>
      </p:nvGrpSpPr>
      <p:grpSpPr>
        <a:xfrm>
          <a:off x="0" y="0"/>
          <a:ext cx="0" cy="0"/>
          <a:chOff x="0" y="0"/>
          <a:chExt cx="0" cy="0"/>
        </a:xfrm>
      </p:grpSpPr>
      <p:sp>
        <p:nvSpPr>
          <p:cNvPr id="7" name="文字方塊 6">
            <a:extLst>
              <a:ext uri="{FF2B5EF4-FFF2-40B4-BE49-F238E27FC236}">
                <a16:creationId xmlns:a16="http://schemas.microsoft.com/office/drawing/2014/main" id="{B5A097E4-18D5-AF95-3B6E-4F0780E525FF}"/>
              </a:ext>
            </a:extLst>
          </p:cNvPr>
          <p:cNvSpPr txBox="1"/>
          <p:nvPr/>
        </p:nvSpPr>
        <p:spPr>
          <a:xfrm>
            <a:off x="111998" y="787095"/>
            <a:ext cx="2402602" cy="307777"/>
          </a:xfrm>
          <a:prstGeom prst="rect">
            <a:avLst/>
          </a:prstGeom>
          <a:solidFill>
            <a:schemeClr val="accent2">
              <a:lumMod val="20000"/>
              <a:lumOff val="80000"/>
            </a:schemeClr>
          </a:solidFill>
          <a:ln>
            <a:solidFill>
              <a:schemeClr val="tx1"/>
            </a:solidFill>
          </a:ln>
        </p:spPr>
        <p:txBody>
          <a:bodyPr wrap="square" rtlCol="0">
            <a:spAutoFit/>
          </a:bodyPr>
          <a:lstStyle/>
          <a:p>
            <a:r>
              <a:rPr lang="en-US" sz="1400" b="1" noProof="0" dirty="0">
                <a:latin typeface="微軟正黑體" panose="020B0604030504040204" pitchFamily="34" charset="-120"/>
                <a:ea typeface="微軟正黑體" panose="020B0604030504040204" pitchFamily="34" charset="-120"/>
              </a:rPr>
              <a:t>Full-Stack </a:t>
            </a:r>
            <a:r>
              <a:rPr lang="en-US" sz="1400" b="1" noProof="0" dirty="0" err="1">
                <a:latin typeface="微軟正黑體" panose="020B0604030504040204" pitchFamily="34" charset="-120"/>
                <a:ea typeface="微軟正黑體" panose="020B0604030504040204" pitchFamily="34" charset="-120"/>
              </a:rPr>
              <a:t>Biochemstry</a:t>
            </a:r>
            <a:endParaRPr lang="en-US" sz="1400" b="1" noProof="0" dirty="0">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148C8513-6A35-E533-737B-EA3D447DEB0B}"/>
              </a:ext>
            </a:extLst>
          </p:cNvPr>
          <p:cNvSpPr txBox="1"/>
          <p:nvPr/>
        </p:nvSpPr>
        <p:spPr>
          <a:xfrm>
            <a:off x="87088" y="201861"/>
            <a:ext cx="1394242" cy="338554"/>
          </a:xfrm>
          <a:prstGeom prst="rect">
            <a:avLst/>
          </a:prstGeom>
          <a:solidFill>
            <a:srgbClr val="FFFF00"/>
          </a:solidFill>
          <a:ln>
            <a:solidFill>
              <a:schemeClr val="tx1"/>
            </a:solidFill>
          </a:ln>
        </p:spPr>
        <p:txBody>
          <a:bodyPr wrap="square" rtlCol="0">
            <a:spAutoFit/>
          </a:bodyPr>
          <a:lstStyle/>
          <a:p>
            <a:r>
              <a:rPr lang="en-US" sz="1600" b="1" noProof="0" dirty="0">
                <a:latin typeface="微軟正黑體" panose="020B0604030504040204" pitchFamily="34" charset="-120"/>
                <a:ea typeface="微軟正黑體" panose="020B0604030504040204" pitchFamily="34" charset="-120"/>
              </a:rPr>
              <a:t>ABOUT US</a:t>
            </a:r>
          </a:p>
        </p:txBody>
      </p:sp>
      <p:sp>
        <p:nvSpPr>
          <p:cNvPr id="5" name="文字方塊 4">
            <a:extLst>
              <a:ext uri="{FF2B5EF4-FFF2-40B4-BE49-F238E27FC236}">
                <a16:creationId xmlns:a16="http://schemas.microsoft.com/office/drawing/2014/main" id="{BB004F28-E45A-5C32-09C7-C7C66BADFBAD}"/>
              </a:ext>
            </a:extLst>
          </p:cNvPr>
          <p:cNvSpPr txBox="1"/>
          <p:nvPr/>
        </p:nvSpPr>
        <p:spPr>
          <a:xfrm>
            <a:off x="111998" y="1440351"/>
            <a:ext cx="6617986" cy="5293757"/>
          </a:xfrm>
          <a:prstGeom prst="rect">
            <a:avLst/>
          </a:prstGeom>
          <a:noFill/>
        </p:spPr>
        <p:txBody>
          <a:bodyPr wrap="square">
            <a:spAutoFit/>
          </a:bodyPr>
          <a:lstStyle/>
          <a:p>
            <a:r>
              <a:rPr lang="en-US" altLang="zh-TW" b="1" dirty="0"/>
              <a:t>Nosocomial Pathogen Strain Bank &amp; WGS (Whole-Genome Sequencing)</a:t>
            </a:r>
            <a:r>
              <a:rPr lang="en-US" altLang="zh-TW" dirty="0"/>
              <a:t> </a:t>
            </a:r>
            <a:r>
              <a:rPr lang="en-US" altLang="zh-TW" b="1" dirty="0"/>
              <a:t>Library</a:t>
            </a:r>
          </a:p>
          <a:p>
            <a:r>
              <a:rPr lang="en-US" altLang="zh-TW" dirty="0"/>
              <a:t>To power rapid assay development of our bio-portfolio of infectious diseases, we are building a pathogen strain bank in collaboration with Chang Gung Memorial Hospital. This resource includes 700+ bacterial isolates accumulated over nearly 30 years. Out of these, 206 isolates are ready for whole-genome sequencing (WGS) and 494 isolates have been prepared for DNA extraction.</a:t>
            </a:r>
          </a:p>
          <a:p>
            <a:endParaRPr lang="en-US" altLang="zh-TW" dirty="0"/>
          </a:p>
          <a:p>
            <a:r>
              <a:rPr lang="en-US" altLang="zh-TW" dirty="0"/>
              <a:t>This curated strain repository enables rapid bioprobe design, antimicrobial resistance (AMR) panel development and optimization, and real-world validation. Our WGS library currently under construction promises to transform clinical isolates into actionable genomic intelligence on the </a:t>
            </a:r>
            <a:r>
              <a:rPr lang="en-US" altLang="zh-TW" dirty="0" err="1"/>
              <a:t>NovaChip</a:t>
            </a:r>
            <a:r>
              <a:rPr lang="en-US" altLang="zh-TW" dirty="0"/>
              <a:t> platform.</a:t>
            </a:r>
          </a:p>
          <a:p>
            <a:endParaRPr lang="en-US" altLang="zh-TW" dirty="0"/>
          </a:p>
          <a:p>
            <a:endParaRPr lang="en-US" altLang="zh-TW" dirty="0"/>
          </a:p>
          <a:p>
            <a:endParaRPr lang="en-US" altLang="zh-TW" dirty="0"/>
          </a:p>
          <a:p>
            <a:endParaRPr lang="en-US" sz="1400" noProof="0" dirty="0"/>
          </a:p>
        </p:txBody>
      </p:sp>
      <p:sp>
        <p:nvSpPr>
          <p:cNvPr id="4" name="TextBox 3">
            <a:extLst>
              <a:ext uri="{FF2B5EF4-FFF2-40B4-BE49-F238E27FC236}">
                <a16:creationId xmlns:a16="http://schemas.microsoft.com/office/drawing/2014/main" id="{89845C06-3447-B47D-B566-52E55DC2D3E8}"/>
              </a:ext>
            </a:extLst>
          </p:cNvPr>
          <p:cNvSpPr txBox="1"/>
          <p:nvPr/>
        </p:nvSpPr>
        <p:spPr>
          <a:xfrm>
            <a:off x="2626614" y="756317"/>
            <a:ext cx="6094476" cy="400110"/>
          </a:xfrm>
          <a:prstGeom prst="rect">
            <a:avLst/>
          </a:prstGeom>
          <a:noFill/>
        </p:spPr>
        <p:txBody>
          <a:bodyPr wrap="square">
            <a:spAutoFit/>
          </a:bodyPr>
          <a:lstStyle/>
          <a:p>
            <a:r>
              <a:rPr lang="en-US" altLang="zh-TW" sz="2000" b="1" dirty="0"/>
              <a:t>Data-Driven Probe Design</a:t>
            </a:r>
            <a:endParaRPr lang="zh-TW" altLang="en-US" sz="2000" b="1" dirty="0"/>
          </a:p>
        </p:txBody>
      </p:sp>
      <p:sp>
        <p:nvSpPr>
          <p:cNvPr id="8" name="Slide Number Placeholder 7">
            <a:extLst>
              <a:ext uri="{FF2B5EF4-FFF2-40B4-BE49-F238E27FC236}">
                <a16:creationId xmlns:a16="http://schemas.microsoft.com/office/drawing/2014/main" id="{04E86F06-F8F6-00AC-7EB8-CC39A0DBD8BE}"/>
              </a:ext>
            </a:extLst>
          </p:cNvPr>
          <p:cNvSpPr>
            <a:spLocks noGrp="1"/>
          </p:cNvSpPr>
          <p:nvPr>
            <p:ph type="sldNum" sz="quarter" idx="12"/>
          </p:nvPr>
        </p:nvSpPr>
        <p:spPr/>
        <p:txBody>
          <a:bodyPr/>
          <a:lstStyle/>
          <a:p>
            <a:fld id="{C73110D0-AE1D-47B2-8E18-2409A0F3B654}" type="slidenum">
              <a:rPr lang="zh-TW" altLang="en-US" smtClean="0"/>
              <a:t>11</a:t>
            </a:fld>
            <a:endParaRPr lang="zh-TW" altLang="en-US"/>
          </a:p>
        </p:txBody>
      </p:sp>
      <p:graphicFrame>
        <p:nvGraphicFramePr>
          <p:cNvPr id="3" name="物件 1">
            <a:extLst>
              <a:ext uri="{FF2B5EF4-FFF2-40B4-BE49-F238E27FC236}">
                <a16:creationId xmlns:a16="http://schemas.microsoft.com/office/drawing/2014/main" id="{25A78BF0-CDF3-E739-066B-6C82AFF8EE74}"/>
              </a:ext>
            </a:extLst>
          </p:cNvPr>
          <p:cNvGraphicFramePr>
            <a:graphicFrameLocks noChangeAspect="1"/>
          </p:cNvGraphicFramePr>
          <p:nvPr>
            <p:extLst>
              <p:ext uri="{D42A27DB-BD31-4B8C-83A1-F6EECF244321}">
                <p14:modId xmlns:p14="http://schemas.microsoft.com/office/powerpoint/2010/main" val="1226683429"/>
              </p:ext>
            </p:extLst>
          </p:nvPr>
        </p:nvGraphicFramePr>
        <p:xfrm>
          <a:off x="6729984" y="1782617"/>
          <a:ext cx="4911049" cy="4130422"/>
        </p:xfrm>
        <a:graphic>
          <a:graphicData uri="http://schemas.openxmlformats.org/presentationml/2006/ole">
            <mc:AlternateContent xmlns:mc="http://schemas.openxmlformats.org/markup-compatibility/2006">
              <mc:Choice xmlns:v="urn:schemas-microsoft-com:vml" Requires="v">
                <p:oleObj name="工作表" r:id="rId2" imgW="6908800" imgH="7620000" progId="Excel.Sheet.12">
                  <p:embed/>
                </p:oleObj>
              </mc:Choice>
              <mc:Fallback>
                <p:oleObj name="工作表" r:id="rId2" imgW="6908800" imgH="7620000" progId="Excel.Sheet.12">
                  <p:embed/>
                  <p:pic>
                    <p:nvPicPr>
                      <p:cNvPr id="3" name="物件 1">
                        <a:extLst>
                          <a:ext uri="{FF2B5EF4-FFF2-40B4-BE49-F238E27FC236}">
                            <a16:creationId xmlns:a16="http://schemas.microsoft.com/office/drawing/2014/main" id="{25A78BF0-CDF3-E739-066B-6C82AFF8EE74}"/>
                          </a:ext>
                        </a:extLst>
                      </p:cNvPr>
                      <p:cNvPicPr/>
                      <p:nvPr/>
                    </p:nvPicPr>
                    <p:blipFill>
                      <a:blip r:embed="rId3"/>
                      <a:stretch>
                        <a:fillRect/>
                      </a:stretch>
                    </p:blipFill>
                    <p:spPr>
                      <a:xfrm>
                        <a:off x="6729984" y="1782617"/>
                        <a:ext cx="4911049" cy="4130422"/>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830715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1" descr="C:\Users\user\Desktop\圖片3.jpg">
            <a:extLst>
              <a:ext uri="{FF2B5EF4-FFF2-40B4-BE49-F238E27FC236}">
                <a16:creationId xmlns:a16="http://schemas.microsoft.com/office/drawing/2014/main" id="{30E99A93-59B8-89D6-1D32-FD0B26BC680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3581401" y="967845"/>
            <a:ext cx="6242091" cy="557106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BE10A22-A495-5271-0C66-924FB62EB986}"/>
              </a:ext>
            </a:extLst>
          </p:cNvPr>
          <p:cNvSpPr>
            <a:spLocks noGrp="1"/>
          </p:cNvSpPr>
          <p:nvPr>
            <p:ph type="sldNum" sz="quarter" idx="12"/>
          </p:nvPr>
        </p:nvSpPr>
        <p:spPr>
          <a:xfrm>
            <a:off x="8610600" y="6356350"/>
            <a:ext cx="2743200" cy="365125"/>
          </a:xfrm>
        </p:spPr>
        <p:txBody>
          <a:bodyPr>
            <a:normAutofit/>
          </a:bodyPr>
          <a:lstStyle/>
          <a:p>
            <a:pPr>
              <a:spcAft>
                <a:spcPts val="600"/>
              </a:spcAft>
            </a:pPr>
            <a:fld id="{C73110D0-AE1D-47B2-8E18-2409A0F3B654}" type="slidenum">
              <a:rPr lang="zh-TW" altLang="en-US" smtClean="0"/>
              <a:pPr>
                <a:spcAft>
                  <a:spcPts val="600"/>
                </a:spcAft>
              </a:pPr>
              <a:t>12</a:t>
            </a:fld>
            <a:endParaRPr lang="zh-TW" altLang="en-US"/>
          </a:p>
        </p:txBody>
      </p:sp>
      <p:sp>
        <p:nvSpPr>
          <p:cNvPr id="5" name="TextBox 4">
            <a:extLst>
              <a:ext uri="{FF2B5EF4-FFF2-40B4-BE49-F238E27FC236}">
                <a16:creationId xmlns:a16="http://schemas.microsoft.com/office/drawing/2014/main" id="{9629D161-D6D2-69C1-5165-2E9ACCFF24E2}"/>
              </a:ext>
            </a:extLst>
          </p:cNvPr>
          <p:cNvSpPr txBox="1"/>
          <p:nvPr/>
        </p:nvSpPr>
        <p:spPr>
          <a:xfrm>
            <a:off x="4302145" y="464558"/>
            <a:ext cx="6094476" cy="369332"/>
          </a:xfrm>
          <a:prstGeom prst="rect">
            <a:avLst/>
          </a:prstGeom>
          <a:noFill/>
        </p:spPr>
        <p:txBody>
          <a:bodyPr wrap="square">
            <a:spAutoFit/>
          </a:bodyPr>
          <a:lstStyle/>
          <a:p>
            <a:r>
              <a:rPr lang="en-US" altLang="zh-TW" b="1" dirty="0"/>
              <a:t>WGS (Whole-Genome Sequencing)</a:t>
            </a:r>
            <a:r>
              <a:rPr lang="en-US" altLang="zh-TW" dirty="0"/>
              <a:t> </a:t>
            </a:r>
            <a:r>
              <a:rPr lang="en-US" altLang="zh-TW" b="1" dirty="0"/>
              <a:t>Library Construction</a:t>
            </a:r>
            <a:endParaRPr lang="zh-TW" altLang="en-US" dirty="0"/>
          </a:p>
        </p:txBody>
      </p:sp>
      <p:sp>
        <p:nvSpPr>
          <p:cNvPr id="6" name="文字方塊 1">
            <a:extLst>
              <a:ext uri="{FF2B5EF4-FFF2-40B4-BE49-F238E27FC236}">
                <a16:creationId xmlns:a16="http://schemas.microsoft.com/office/drawing/2014/main" id="{F7852E9C-1744-BA82-C0FB-7868247A75B4}"/>
              </a:ext>
            </a:extLst>
          </p:cNvPr>
          <p:cNvSpPr txBox="1"/>
          <p:nvPr/>
        </p:nvSpPr>
        <p:spPr>
          <a:xfrm>
            <a:off x="87088" y="201861"/>
            <a:ext cx="1394242" cy="338554"/>
          </a:xfrm>
          <a:prstGeom prst="rect">
            <a:avLst/>
          </a:prstGeom>
          <a:solidFill>
            <a:srgbClr val="FFFF00"/>
          </a:solidFill>
          <a:ln>
            <a:solidFill>
              <a:schemeClr val="tx1"/>
            </a:solidFill>
          </a:ln>
        </p:spPr>
        <p:txBody>
          <a:bodyPr wrap="square" rtlCol="0">
            <a:spAutoFit/>
          </a:bodyPr>
          <a:lstStyle/>
          <a:p>
            <a:r>
              <a:rPr lang="en-US" sz="1600" b="1" noProof="0" dirty="0">
                <a:latin typeface="微軟正黑體" panose="020B0604030504040204" pitchFamily="34" charset="-120"/>
                <a:ea typeface="微軟正黑體" panose="020B0604030504040204" pitchFamily="34" charset="-120"/>
              </a:rPr>
              <a:t>ABOUT US</a:t>
            </a:r>
          </a:p>
        </p:txBody>
      </p:sp>
      <p:sp>
        <p:nvSpPr>
          <p:cNvPr id="7" name="文字方塊 6">
            <a:extLst>
              <a:ext uri="{FF2B5EF4-FFF2-40B4-BE49-F238E27FC236}">
                <a16:creationId xmlns:a16="http://schemas.microsoft.com/office/drawing/2014/main" id="{B20EB163-B678-28B3-3457-3F1C3F8F7B05}"/>
              </a:ext>
            </a:extLst>
          </p:cNvPr>
          <p:cNvSpPr txBox="1"/>
          <p:nvPr/>
        </p:nvSpPr>
        <p:spPr>
          <a:xfrm>
            <a:off x="111998" y="787095"/>
            <a:ext cx="2402602" cy="307777"/>
          </a:xfrm>
          <a:prstGeom prst="rect">
            <a:avLst/>
          </a:prstGeom>
          <a:solidFill>
            <a:schemeClr val="accent2">
              <a:lumMod val="20000"/>
              <a:lumOff val="80000"/>
            </a:schemeClr>
          </a:solidFill>
          <a:ln>
            <a:solidFill>
              <a:schemeClr val="tx1"/>
            </a:solidFill>
          </a:ln>
        </p:spPr>
        <p:txBody>
          <a:bodyPr wrap="square" rtlCol="0">
            <a:spAutoFit/>
          </a:bodyPr>
          <a:lstStyle/>
          <a:p>
            <a:r>
              <a:rPr lang="en-US" sz="1400" b="1" noProof="0" dirty="0">
                <a:latin typeface="微軟正黑體" panose="020B0604030504040204" pitchFamily="34" charset="-120"/>
                <a:ea typeface="微軟正黑體" panose="020B0604030504040204" pitchFamily="34" charset="-120"/>
              </a:rPr>
              <a:t>Full-Stack </a:t>
            </a:r>
            <a:r>
              <a:rPr lang="en-US" sz="1400" b="1" noProof="0" dirty="0" err="1">
                <a:latin typeface="微軟正黑體" panose="020B0604030504040204" pitchFamily="34" charset="-120"/>
                <a:ea typeface="微軟正黑體" panose="020B0604030504040204" pitchFamily="34" charset="-120"/>
              </a:rPr>
              <a:t>Biochemstry</a:t>
            </a:r>
            <a:endParaRPr lang="en-US" sz="1400" b="1" noProof="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29315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DEE708-BAE3-A6D8-5332-0BB1870A8DFA}"/>
              </a:ext>
            </a:extLst>
          </p:cNvPr>
          <p:cNvSpPr>
            <a:spLocks noGrp="1"/>
          </p:cNvSpPr>
          <p:nvPr>
            <p:ph type="sldNum" sz="quarter" idx="12"/>
          </p:nvPr>
        </p:nvSpPr>
        <p:spPr/>
        <p:txBody>
          <a:bodyPr/>
          <a:lstStyle/>
          <a:p>
            <a:fld id="{C73110D0-AE1D-47B2-8E18-2409A0F3B654}" type="slidenum">
              <a:rPr lang="zh-TW" altLang="en-US" smtClean="0"/>
              <a:t>13</a:t>
            </a:fld>
            <a:endParaRPr lang="zh-TW" altLang="en-US"/>
          </a:p>
        </p:txBody>
      </p:sp>
      <p:pic>
        <p:nvPicPr>
          <p:cNvPr id="4" name="Picture 3">
            <a:extLst>
              <a:ext uri="{FF2B5EF4-FFF2-40B4-BE49-F238E27FC236}">
                <a16:creationId xmlns:a16="http://schemas.microsoft.com/office/drawing/2014/main" id="{914D5A35-1BFB-D784-B582-1DEB05418E05}"/>
              </a:ext>
            </a:extLst>
          </p:cNvPr>
          <p:cNvPicPr>
            <a:picLocks noChangeAspect="1"/>
          </p:cNvPicPr>
          <p:nvPr/>
        </p:nvPicPr>
        <p:blipFill>
          <a:blip r:embed="rId2"/>
          <a:stretch>
            <a:fillRect/>
          </a:stretch>
        </p:blipFill>
        <p:spPr>
          <a:xfrm>
            <a:off x="891907" y="1130182"/>
            <a:ext cx="10408185" cy="4597636"/>
          </a:xfrm>
          <a:prstGeom prst="rect">
            <a:avLst/>
          </a:prstGeom>
        </p:spPr>
      </p:pic>
      <p:sp>
        <p:nvSpPr>
          <p:cNvPr id="5" name="文字方塊 1">
            <a:extLst>
              <a:ext uri="{FF2B5EF4-FFF2-40B4-BE49-F238E27FC236}">
                <a16:creationId xmlns:a16="http://schemas.microsoft.com/office/drawing/2014/main" id="{A9935F06-2DFB-1823-D863-305A360235AD}"/>
              </a:ext>
            </a:extLst>
          </p:cNvPr>
          <p:cNvSpPr txBox="1"/>
          <p:nvPr/>
        </p:nvSpPr>
        <p:spPr>
          <a:xfrm>
            <a:off x="87088" y="201861"/>
            <a:ext cx="1394242" cy="338554"/>
          </a:xfrm>
          <a:prstGeom prst="rect">
            <a:avLst/>
          </a:prstGeom>
          <a:solidFill>
            <a:srgbClr val="FFFF00"/>
          </a:solidFill>
          <a:ln>
            <a:solidFill>
              <a:schemeClr val="tx1"/>
            </a:solidFill>
          </a:ln>
        </p:spPr>
        <p:txBody>
          <a:bodyPr wrap="square" rtlCol="0">
            <a:spAutoFit/>
          </a:bodyPr>
          <a:lstStyle/>
          <a:p>
            <a:r>
              <a:rPr lang="en-US" sz="1600" b="1" noProof="0" dirty="0">
                <a:latin typeface="微軟正黑體" panose="020B0604030504040204" pitchFamily="34" charset="-120"/>
                <a:ea typeface="微軟正黑體" panose="020B0604030504040204" pitchFamily="34" charset="-120"/>
              </a:rPr>
              <a:t>ABOUT US</a:t>
            </a:r>
          </a:p>
        </p:txBody>
      </p:sp>
      <p:sp>
        <p:nvSpPr>
          <p:cNvPr id="6" name="文字方塊 6">
            <a:extLst>
              <a:ext uri="{FF2B5EF4-FFF2-40B4-BE49-F238E27FC236}">
                <a16:creationId xmlns:a16="http://schemas.microsoft.com/office/drawing/2014/main" id="{C164CC78-C730-6D28-4DEA-CC3BCBE1D4E5}"/>
              </a:ext>
            </a:extLst>
          </p:cNvPr>
          <p:cNvSpPr txBox="1"/>
          <p:nvPr/>
        </p:nvSpPr>
        <p:spPr>
          <a:xfrm>
            <a:off x="111998" y="787095"/>
            <a:ext cx="2402602" cy="307777"/>
          </a:xfrm>
          <a:prstGeom prst="rect">
            <a:avLst/>
          </a:prstGeom>
          <a:solidFill>
            <a:schemeClr val="accent2">
              <a:lumMod val="20000"/>
              <a:lumOff val="80000"/>
            </a:schemeClr>
          </a:solidFill>
          <a:ln>
            <a:solidFill>
              <a:schemeClr val="tx1"/>
            </a:solidFill>
          </a:ln>
        </p:spPr>
        <p:txBody>
          <a:bodyPr wrap="square" rtlCol="0">
            <a:spAutoFit/>
          </a:bodyPr>
          <a:lstStyle/>
          <a:p>
            <a:r>
              <a:rPr lang="en-US" sz="1400" b="1" noProof="0" dirty="0">
                <a:latin typeface="微軟正黑體" panose="020B0604030504040204" pitchFamily="34" charset="-120"/>
                <a:ea typeface="微軟正黑體" panose="020B0604030504040204" pitchFamily="34" charset="-120"/>
              </a:rPr>
              <a:t>Full-Stack </a:t>
            </a:r>
            <a:r>
              <a:rPr lang="en-US" sz="1400" b="1" noProof="0" dirty="0" err="1">
                <a:latin typeface="微軟正黑體" panose="020B0604030504040204" pitchFamily="34" charset="-120"/>
                <a:ea typeface="微軟正黑體" panose="020B0604030504040204" pitchFamily="34" charset="-120"/>
              </a:rPr>
              <a:t>Biochemstry</a:t>
            </a:r>
            <a:endParaRPr lang="en-US" sz="1400" b="1" noProof="0" dirty="0">
              <a:latin typeface="微軟正黑體" panose="020B0604030504040204" pitchFamily="34" charset="-120"/>
              <a:ea typeface="微軟正黑體" panose="020B0604030504040204" pitchFamily="34" charset="-120"/>
            </a:endParaRPr>
          </a:p>
        </p:txBody>
      </p:sp>
      <p:sp>
        <p:nvSpPr>
          <p:cNvPr id="7" name="TextBox 6">
            <a:extLst>
              <a:ext uri="{FF2B5EF4-FFF2-40B4-BE49-F238E27FC236}">
                <a16:creationId xmlns:a16="http://schemas.microsoft.com/office/drawing/2014/main" id="{B54F6EBE-7A1D-A002-3A0C-D1D8BA8D8B5C}"/>
              </a:ext>
            </a:extLst>
          </p:cNvPr>
          <p:cNvSpPr txBox="1"/>
          <p:nvPr/>
        </p:nvSpPr>
        <p:spPr>
          <a:xfrm>
            <a:off x="2626614" y="756317"/>
            <a:ext cx="6094476" cy="400110"/>
          </a:xfrm>
          <a:prstGeom prst="rect">
            <a:avLst/>
          </a:prstGeom>
          <a:noFill/>
        </p:spPr>
        <p:txBody>
          <a:bodyPr wrap="square">
            <a:spAutoFit/>
          </a:bodyPr>
          <a:lstStyle/>
          <a:p>
            <a:r>
              <a:rPr lang="en-US" altLang="zh-TW" sz="2000" b="1" dirty="0"/>
              <a:t>Data-Driven Probe Design</a:t>
            </a:r>
            <a:endParaRPr lang="zh-TW" altLang="en-US" sz="2000" b="1" dirty="0"/>
          </a:p>
        </p:txBody>
      </p:sp>
    </p:spTree>
    <p:extLst>
      <p:ext uri="{BB962C8B-B14F-4D97-AF65-F5344CB8AC3E}">
        <p14:creationId xmlns:p14="http://schemas.microsoft.com/office/powerpoint/2010/main" val="3900580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C7DFD-0684-AE09-9BF5-C50319D192A6}"/>
            </a:ext>
          </a:extLst>
        </p:cNvPr>
        <p:cNvGrpSpPr/>
        <p:nvPr/>
      </p:nvGrpSpPr>
      <p:grpSpPr>
        <a:xfrm>
          <a:off x="0" y="0"/>
          <a:ext cx="0" cy="0"/>
          <a:chOff x="0" y="0"/>
          <a:chExt cx="0" cy="0"/>
        </a:xfrm>
      </p:grpSpPr>
      <p:sp>
        <p:nvSpPr>
          <p:cNvPr id="5" name="文字方塊 4">
            <a:extLst>
              <a:ext uri="{FF2B5EF4-FFF2-40B4-BE49-F238E27FC236}">
                <a16:creationId xmlns:a16="http://schemas.microsoft.com/office/drawing/2014/main" id="{FAD7B742-7383-6DD8-2D51-54942AEA6CAE}"/>
              </a:ext>
            </a:extLst>
          </p:cNvPr>
          <p:cNvSpPr txBox="1"/>
          <p:nvPr/>
        </p:nvSpPr>
        <p:spPr>
          <a:xfrm>
            <a:off x="161545" y="698351"/>
            <a:ext cx="2106166" cy="307777"/>
          </a:xfrm>
          <a:prstGeom prst="rect">
            <a:avLst/>
          </a:prstGeom>
          <a:solidFill>
            <a:schemeClr val="accent2">
              <a:lumMod val="20000"/>
              <a:lumOff val="80000"/>
            </a:schemeClr>
          </a:solidFill>
          <a:ln>
            <a:solidFill>
              <a:schemeClr val="tx1"/>
            </a:solidFill>
          </a:ln>
        </p:spPr>
        <p:txBody>
          <a:bodyPr wrap="square" rtlCol="0">
            <a:spAutoFit/>
          </a:bodyPr>
          <a:lstStyle/>
          <a:p>
            <a:r>
              <a:rPr lang="en-US" sz="1400" b="1" noProof="0" dirty="0">
                <a:latin typeface="微軟正黑體" panose="020B0604030504040204" pitchFamily="34" charset="-120"/>
                <a:ea typeface="微軟正黑體" panose="020B0604030504040204" pitchFamily="34" charset="-120"/>
              </a:rPr>
              <a:t>The </a:t>
            </a:r>
            <a:r>
              <a:rPr lang="en-US" sz="1400" b="1" noProof="0" dirty="0" err="1">
                <a:latin typeface="微軟正黑體" panose="020B0604030504040204" pitchFamily="34" charset="-120"/>
                <a:ea typeface="微軟正黑體" panose="020B0604030504040204" pitchFamily="34" charset="-120"/>
              </a:rPr>
              <a:t>BioFET</a:t>
            </a:r>
            <a:r>
              <a:rPr lang="en-US" sz="1400" b="1" noProof="0" dirty="0">
                <a:latin typeface="微軟正黑體" panose="020B0604030504040204" pitchFamily="34" charset="-120"/>
                <a:ea typeface="微軟正黑體" panose="020B0604030504040204" pitchFamily="34" charset="-120"/>
              </a:rPr>
              <a:t> Advantage</a:t>
            </a:r>
          </a:p>
        </p:txBody>
      </p:sp>
      <p:sp>
        <p:nvSpPr>
          <p:cNvPr id="3" name="文字方塊 2">
            <a:extLst>
              <a:ext uri="{FF2B5EF4-FFF2-40B4-BE49-F238E27FC236}">
                <a16:creationId xmlns:a16="http://schemas.microsoft.com/office/drawing/2014/main" id="{FA399937-A5A0-2F43-EA20-46751927D272}"/>
              </a:ext>
            </a:extLst>
          </p:cNvPr>
          <p:cNvSpPr txBox="1"/>
          <p:nvPr/>
        </p:nvSpPr>
        <p:spPr>
          <a:xfrm>
            <a:off x="161545" y="142163"/>
            <a:ext cx="1709497" cy="338554"/>
          </a:xfrm>
          <a:prstGeom prst="rect">
            <a:avLst/>
          </a:prstGeom>
          <a:solidFill>
            <a:srgbClr val="FFFF00"/>
          </a:solidFill>
          <a:ln>
            <a:solidFill>
              <a:schemeClr val="tx1"/>
            </a:solidFill>
          </a:ln>
        </p:spPr>
        <p:txBody>
          <a:bodyPr wrap="square" rtlCol="0">
            <a:spAutoFit/>
          </a:bodyPr>
          <a:lstStyle/>
          <a:p>
            <a:r>
              <a:rPr lang="en-US" sz="1600" b="1" noProof="0" dirty="0">
                <a:latin typeface="微軟正黑體" panose="020B0604030504040204" pitchFamily="34" charset="-120"/>
                <a:ea typeface="微軟正黑體" panose="020B0604030504040204" pitchFamily="34" charset="-120"/>
              </a:rPr>
              <a:t>TECHNOLOGY </a:t>
            </a:r>
          </a:p>
        </p:txBody>
      </p:sp>
      <p:sp>
        <p:nvSpPr>
          <p:cNvPr id="4" name="Slide Number Placeholder 3">
            <a:extLst>
              <a:ext uri="{FF2B5EF4-FFF2-40B4-BE49-F238E27FC236}">
                <a16:creationId xmlns:a16="http://schemas.microsoft.com/office/drawing/2014/main" id="{B59032CE-CF63-03AF-CFB6-524E979B25BA}"/>
              </a:ext>
            </a:extLst>
          </p:cNvPr>
          <p:cNvSpPr>
            <a:spLocks noGrp="1"/>
          </p:cNvSpPr>
          <p:nvPr>
            <p:ph type="sldNum" sz="quarter" idx="12"/>
          </p:nvPr>
        </p:nvSpPr>
        <p:spPr/>
        <p:txBody>
          <a:bodyPr/>
          <a:lstStyle/>
          <a:p>
            <a:fld id="{C73110D0-AE1D-47B2-8E18-2409A0F3B654}" type="slidenum">
              <a:rPr lang="zh-TW" altLang="en-US" smtClean="0"/>
              <a:t>14</a:t>
            </a:fld>
            <a:endParaRPr lang="zh-TW" altLang="en-US"/>
          </a:p>
        </p:txBody>
      </p:sp>
      <p:sp>
        <p:nvSpPr>
          <p:cNvPr id="2" name="TextBox 1">
            <a:extLst>
              <a:ext uri="{FF2B5EF4-FFF2-40B4-BE49-F238E27FC236}">
                <a16:creationId xmlns:a16="http://schemas.microsoft.com/office/drawing/2014/main" id="{64C356CC-D8B1-E3F5-9AC0-73616246C540}"/>
              </a:ext>
            </a:extLst>
          </p:cNvPr>
          <p:cNvSpPr txBox="1"/>
          <p:nvPr/>
        </p:nvSpPr>
        <p:spPr>
          <a:xfrm>
            <a:off x="256031" y="1223762"/>
            <a:ext cx="11237977" cy="2862322"/>
          </a:xfrm>
          <a:prstGeom prst="rect">
            <a:avLst/>
          </a:prstGeom>
          <a:noFill/>
        </p:spPr>
        <p:txBody>
          <a:bodyPr wrap="square" rtlCol="0">
            <a:spAutoFit/>
          </a:bodyPr>
          <a:lstStyle/>
          <a:p>
            <a:r>
              <a:rPr lang="en-US" altLang="zh-TW" b="1" dirty="0"/>
              <a:t>From Silicon to Signals: A Simple and Seamless Diagnostic Workflow</a:t>
            </a:r>
          </a:p>
          <a:p>
            <a:r>
              <a:rPr lang="en-US" altLang="zh-TW" dirty="0"/>
              <a:t>Novascope’s </a:t>
            </a:r>
            <a:r>
              <a:rPr lang="en-US" altLang="zh-TW" dirty="0" err="1"/>
              <a:t>BioIC</a:t>
            </a:r>
            <a:r>
              <a:rPr lang="en-US" altLang="zh-TW" dirty="0"/>
              <a:t> platform is engineered for simplicity. Each step—from semiconductor fabrication to real-time results—is designed to minimize complexity while maximizing performance. The workflow is intuitive, scalable, and built on semiconductor-grade precision.</a:t>
            </a:r>
          </a:p>
          <a:p>
            <a:endParaRPr lang="en-US" altLang="zh-TW" b="1" dirty="0"/>
          </a:p>
          <a:p>
            <a:r>
              <a:rPr lang="en-US" altLang="zh-TW" b="1" dirty="0"/>
              <a:t>1. Bare Chip: Precision Fabricated. Fully Validated.</a:t>
            </a:r>
          </a:p>
          <a:p>
            <a:r>
              <a:rPr lang="en-US" altLang="zh-TW" dirty="0"/>
              <a:t>Every </a:t>
            </a:r>
            <a:r>
              <a:rPr lang="en-US" altLang="zh-TW" dirty="0" err="1"/>
              <a:t>NovaChip</a:t>
            </a:r>
            <a:r>
              <a:rPr lang="en-US" altLang="zh-TW" dirty="0"/>
              <a:t> begins at UMC in Taiwan, a world-class CMOS foundry to which we are a direct customer. Once fabricated, each wafer undergoes rigorous electrical testing and quality verification by </a:t>
            </a:r>
            <a:r>
              <a:rPr lang="en-US" altLang="zh-TW" dirty="0" err="1"/>
              <a:t>Novascope</a:t>
            </a:r>
            <a:r>
              <a:rPr lang="en-US" altLang="zh-TW" dirty="0"/>
              <a:t>.</a:t>
            </a:r>
          </a:p>
          <a:p>
            <a:endParaRPr lang="en-US" altLang="zh-TW" dirty="0"/>
          </a:p>
          <a:p>
            <a:endParaRPr lang="zh-TW" altLang="en-US" dirty="0"/>
          </a:p>
        </p:txBody>
      </p:sp>
      <p:sp>
        <p:nvSpPr>
          <p:cNvPr id="7" name="TextBox 6">
            <a:extLst>
              <a:ext uri="{FF2B5EF4-FFF2-40B4-BE49-F238E27FC236}">
                <a16:creationId xmlns:a16="http://schemas.microsoft.com/office/drawing/2014/main" id="{405CB529-8602-AF9B-AE4B-E00C47E5FF10}"/>
              </a:ext>
            </a:extLst>
          </p:cNvPr>
          <p:cNvSpPr txBox="1"/>
          <p:nvPr/>
        </p:nvSpPr>
        <p:spPr>
          <a:xfrm>
            <a:off x="2267711" y="624368"/>
            <a:ext cx="5977139" cy="430887"/>
          </a:xfrm>
          <a:prstGeom prst="rect">
            <a:avLst/>
          </a:prstGeom>
          <a:noFill/>
        </p:spPr>
        <p:txBody>
          <a:bodyPr wrap="square" rtlCol="0">
            <a:spAutoFit/>
          </a:bodyPr>
          <a:lstStyle/>
          <a:p>
            <a:r>
              <a:rPr lang="en-US" altLang="zh-TW" sz="2200" b="1" dirty="0"/>
              <a:t>From Probes to Processors </a:t>
            </a:r>
            <a:endParaRPr lang="zh-TW" altLang="en-US" sz="2200" b="1" dirty="0"/>
          </a:p>
        </p:txBody>
      </p:sp>
      <p:sp>
        <p:nvSpPr>
          <p:cNvPr id="6" name="TextBox 5">
            <a:extLst>
              <a:ext uri="{FF2B5EF4-FFF2-40B4-BE49-F238E27FC236}">
                <a16:creationId xmlns:a16="http://schemas.microsoft.com/office/drawing/2014/main" id="{D4868DB6-0B6F-F164-1EA1-160302C7FFAB}"/>
              </a:ext>
            </a:extLst>
          </p:cNvPr>
          <p:cNvSpPr txBox="1"/>
          <p:nvPr/>
        </p:nvSpPr>
        <p:spPr>
          <a:xfrm>
            <a:off x="256031" y="3787781"/>
            <a:ext cx="11237977" cy="2585323"/>
          </a:xfrm>
          <a:prstGeom prst="rect">
            <a:avLst/>
          </a:prstGeom>
          <a:noFill/>
        </p:spPr>
        <p:txBody>
          <a:bodyPr wrap="square" rtlCol="0">
            <a:spAutoFit/>
          </a:bodyPr>
          <a:lstStyle/>
          <a:p>
            <a:r>
              <a:rPr lang="en-US" altLang="zh-TW" b="1" dirty="0"/>
              <a:t>2. Functional Biochip: Proprietary Bioprobe Design and Surface Coating.</a:t>
            </a:r>
          </a:p>
          <a:p>
            <a:r>
              <a:rPr lang="en-US" altLang="zh-TW" dirty="0"/>
              <a:t>Through our proprietary surface chemistry platform, </a:t>
            </a:r>
            <a:r>
              <a:rPr lang="en-US" altLang="zh-TW" dirty="0" err="1"/>
              <a:t>bioprobes</a:t>
            </a:r>
            <a:r>
              <a:rPr lang="en-US" altLang="zh-TW" dirty="0"/>
              <a:t> are embedded directly into the engineered chip surface coating. This transforms a precision silicon die into a functional biochip. </a:t>
            </a:r>
          </a:p>
          <a:p>
            <a:endParaRPr lang="en-US" altLang="zh-TW" b="1" dirty="0"/>
          </a:p>
          <a:p>
            <a:r>
              <a:rPr lang="en-US" altLang="zh-TW" b="1" dirty="0"/>
              <a:t>3. Apply Sample: Sample in, Simple and Direct.</a:t>
            </a:r>
            <a:endParaRPr lang="en-US" altLang="zh-TW" dirty="0"/>
          </a:p>
          <a:p>
            <a:r>
              <a:rPr lang="en-US" altLang="zh-TW" dirty="0"/>
              <a:t>Using our optimized microfluidic and buffer system, the sample is applied directly onto the chip. Any molecule that carries an electric charge—DNA, RNA, proteins, or other analytes—can be detected at a low concentration, provided a specific binding event induced by the bioprobe occurs.</a:t>
            </a:r>
          </a:p>
          <a:p>
            <a:endParaRPr lang="en-US" altLang="zh-TW" dirty="0"/>
          </a:p>
        </p:txBody>
      </p:sp>
    </p:spTree>
    <p:extLst>
      <p:ext uri="{BB962C8B-B14F-4D97-AF65-F5344CB8AC3E}">
        <p14:creationId xmlns:p14="http://schemas.microsoft.com/office/powerpoint/2010/main" val="1214270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5E728-87ED-30F1-9697-D0AC08C6B88B}"/>
            </a:ext>
          </a:extLst>
        </p:cNvPr>
        <p:cNvGrpSpPr/>
        <p:nvPr/>
      </p:nvGrpSpPr>
      <p:grpSpPr>
        <a:xfrm>
          <a:off x="0" y="0"/>
          <a:ext cx="0" cy="0"/>
          <a:chOff x="0" y="0"/>
          <a:chExt cx="0" cy="0"/>
        </a:xfrm>
      </p:grpSpPr>
      <p:sp>
        <p:nvSpPr>
          <p:cNvPr id="5" name="文字方塊 4">
            <a:extLst>
              <a:ext uri="{FF2B5EF4-FFF2-40B4-BE49-F238E27FC236}">
                <a16:creationId xmlns:a16="http://schemas.microsoft.com/office/drawing/2014/main" id="{06DE8600-5FF1-DA84-9241-262D372B43E4}"/>
              </a:ext>
            </a:extLst>
          </p:cNvPr>
          <p:cNvSpPr txBox="1"/>
          <p:nvPr/>
        </p:nvSpPr>
        <p:spPr>
          <a:xfrm>
            <a:off x="161545" y="698351"/>
            <a:ext cx="2106166" cy="307777"/>
          </a:xfrm>
          <a:prstGeom prst="rect">
            <a:avLst/>
          </a:prstGeom>
          <a:solidFill>
            <a:schemeClr val="accent2">
              <a:lumMod val="20000"/>
              <a:lumOff val="80000"/>
            </a:schemeClr>
          </a:solidFill>
          <a:ln>
            <a:solidFill>
              <a:schemeClr val="tx1"/>
            </a:solidFill>
          </a:ln>
        </p:spPr>
        <p:txBody>
          <a:bodyPr wrap="square" rtlCol="0">
            <a:spAutoFit/>
          </a:bodyPr>
          <a:lstStyle/>
          <a:p>
            <a:r>
              <a:rPr lang="en-US" sz="1400" b="1" noProof="0" dirty="0">
                <a:latin typeface="微軟正黑體" panose="020B0604030504040204" pitchFamily="34" charset="-120"/>
                <a:ea typeface="微軟正黑體" panose="020B0604030504040204" pitchFamily="34" charset="-120"/>
              </a:rPr>
              <a:t>The </a:t>
            </a:r>
            <a:r>
              <a:rPr lang="en-US" sz="1400" b="1" noProof="0" dirty="0" err="1">
                <a:latin typeface="微軟正黑體" panose="020B0604030504040204" pitchFamily="34" charset="-120"/>
                <a:ea typeface="微軟正黑體" panose="020B0604030504040204" pitchFamily="34" charset="-120"/>
              </a:rPr>
              <a:t>BioFET</a:t>
            </a:r>
            <a:r>
              <a:rPr lang="en-US" sz="1400" b="1" noProof="0" dirty="0">
                <a:latin typeface="微軟正黑體" panose="020B0604030504040204" pitchFamily="34" charset="-120"/>
                <a:ea typeface="微軟正黑體" panose="020B0604030504040204" pitchFamily="34" charset="-120"/>
              </a:rPr>
              <a:t> Advantage</a:t>
            </a:r>
          </a:p>
        </p:txBody>
      </p:sp>
      <p:sp>
        <p:nvSpPr>
          <p:cNvPr id="3" name="文字方塊 2">
            <a:extLst>
              <a:ext uri="{FF2B5EF4-FFF2-40B4-BE49-F238E27FC236}">
                <a16:creationId xmlns:a16="http://schemas.microsoft.com/office/drawing/2014/main" id="{CE3D2D98-C72D-7415-E9C2-451845443FDD}"/>
              </a:ext>
            </a:extLst>
          </p:cNvPr>
          <p:cNvSpPr txBox="1"/>
          <p:nvPr/>
        </p:nvSpPr>
        <p:spPr>
          <a:xfrm>
            <a:off x="161545" y="142163"/>
            <a:ext cx="1709497" cy="338554"/>
          </a:xfrm>
          <a:prstGeom prst="rect">
            <a:avLst/>
          </a:prstGeom>
          <a:solidFill>
            <a:srgbClr val="FFFF00"/>
          </a:solidFill>
          <a:ln>
            <a:solidFill>
              <a:schemeClr val="tx1"/>
            </a:solidFill>
          </a:ln>
        </p:spPr>
        <p:txBody>
          <a:bodyPr wrap="square" rtlCol="0">
            <a:spAutoFit/>
          </a:bodyPr>
          <a:lstStyle/>
          <a:p>
            <a:r>
              <a:rPr lang="en-US" sz="1600" b="1" noProof="0" dirty="0">
                <a:latin typeface="微軟正黑體" panose="020B0604030504040204" pitchFamily="34" charset="-120"/>
                <a:ea typeface="微軟正黑體" panose="020B0604030504040204" pitchFamily="34" charset="-120"/>
              </a:rPr>
              <a:t>TECHNOLOGY </a:t>
            </a:r>
          </a:p>
        </p:txBody>
      </p:sp>
      <p:sp>
        <p:nvSpPr>
          <p:cNvPr id="4" name="Slide Number Placeholder 3">
            <a:extLst>
              <a:ext uri="{FF2B5EF4-FFF2-40B4-BE49-F238E27FC236}">
                <a16:creationId xmlns:a16="http://schemas.microsoft.com/office/drawing/2014/main" id="{1E5CF059-CF44-1BFE-E046-5516BFDEF1E1}"/>
              </a:ext>
            </a:extLst>
          </p:cNvPr>
          <p:cNvSpPr>
            <a:spLocks noGrp="1"/>
          </p:cNvSpPr>
          <p:nvPr>
            <p:ph type="sldNum" sz="quarter" idx="12"/>
          </p:nvPr>
        </p:nvSpPr>
        <p:spPr/>
        <p:txBody>
          <a:bodyPr/>
          <a:lstStyle/>
          <a:p>
            <a:fld id="{C73110D0-AE1D-47B2-8E18-2409A0F3B654}" type="slidenum">
              <a:rPr lang="zh-TW" altLang="en-US" smtClean="0"/>
              <a:t>15</a:t>
            </a:fld>
            <a:endParaRPr lang="zh-TW" altLang="en-US"/>
          </a:p>
        </p:txBody>
      </p:sp>
      <p:sp>
        <p:nvSpPr>
          <p:cNvPr id="2" name="TextBox 1">
            <a:extLst>
              <a:ext uri="{FF2B5EF4-FFF2-40B4-BE49-F238E27FC236}">
                <a16:creationId xmlns:a16="http://schemas.microsoft.com/office/drawing/2014/main" id="{708ADB69-FCE7-AFFD-352A-2EC31D3D82D6}"/>
              </a:ext>
            </a:extLst>
          </p:cNvPr>
          <p:cNvSpPr txBox="1"/>
          <p:nvPr/>
        </p:nvSpPr>
        <p:spPr>
          <a:xfrm>
            <a:off x="256031" y="1223762"/>
            <a:ext cx="11237977" cy="3693319"/>
          </a:xfrm>
          <a:prstGeom prst="rect">
            <a:avLst/>
          </a:prstGeom>
          <a:noFill/>
        </p:spPr>
        <p:txBody>
          <a:bodyPr wrap="square" rtlCol="0">
            <a:spAutoFit/>
          </a:bodyPr>
          <a:lstStyle/>
          <a:p>
            <a:r>
              <a:rPr lang="en-US" altLang="zh-TW" b="1" dirty="0"/>
              <a:t>4. Bio-Sensing: Direct Electronic Detection of Molecules at the Silicon Interface.</a:t>
            </a:r>
          </a:p>
          <a:p>
            <a:r>
              <a:rPr lang="en-US" altLang="zh-TW" dirty="0"/>
              <a:t>When a target molecule binds to its bioprobe, it alters the electric charge distribution at the chip surface. This change is immediately detected by the underlying FET sensor architecture. </a:t>
            </a:r>
          </a:p>
          <a:p>
            <a:endParaRPr lang="en-US" altLang="zh-TW" dirty="0"/>
          </a:p>
          <a:p>
            <a:r>
              <a:rPr lang="en-US" altLang="zh-TW" b="1" dirty="0"/>
              <a:t>5. Signal Reading: Real-Time Results, Digitally Native</a:t>
            </a:r>
            <a:r>
              <a:rPr lang="en-US" altLang="zh-TW" i="1" dirty="0"/>
              <a:t> </a:t>
            </a:r>
          </a:p>
          <a:p>
            <a:r>
              <a:rPr lang="en-US" altLang="zh-TW" dirty="0"/>
              <a:t>The electrical signal is digitized directly on-chip and transmitted for clinical interpretation. Ignoring the sample preparation process, test results are generated in real time, enabling rapid clinical decision-making.</a:t>
            </a:r>
          </a:p>
          <a:p>
            <a:endParaRPr lang="en-US" altLang="zh-TW" dirty="0"/>
          </a:p>
          <a:p>
            <a:r>
              <a:rPr lang="en-US" altLang="zh-TW" b="1" dirty="0"/>
              <a:t>6. AI-Powered Analytics: From Detection to Decision Support (Future Expansion)</a:t>
            </a:r>
          </a:p>
          <a:p>
            <a:r>
              <a:rPr lang="en-US" altLang="zh-TW" dirty="0"/>
              <a:t>Looking ahead, </a:t>
            </a:r>
            <a:r>
              <a:rPr lang="en-US" altLang="zh-TW" dirty="0" err="1"/>
              <a:t>Novascope</a:t>
            </a:r>
            <a:r>
              <a:rPr lang="en-US" altLang="zh-TW" dirty="0"/>
              <a:t> plans to introduce AI-powered analytics as a value-added layer. By leveraging aggregated signal data, pathogen strain intelligence, and clinical context, advanced algorithms will support:</a:t>
            </a:r>
          </a:p>
          <a:p>
            <a:endParaRPr lang="en-US" altLang="zh-TW" dirty="0"/>
          </a:p>
          <a:p>
            <a:endParaRPr lang="en-US" altLang="zh-TW" dirty="0"/>
          </a:p>
        </p:txBody>
      </p:sp>
      <p:sp>
        <p:nvSpPr>
          <p:cNvPr id="7" name="TextBox 6">
            <a:extLst>
              <a:ext uri="{FF2B5EF4-FFF2-40B4-BE49-F238E27FC236}">
                <a16:creationId xmlns:a16="http://schemas.microsoft.com/office/drawing/2014/main" id="{23EA5609-1FFB-7EFB-2558-8711BDCBD293}"/>
              </a:ext>
            </a:extLst>
          </p:cNvPr>
          <p:cNvSpPr txBox="1"/>
          <p:nvPr/>
        </p:nvSpPr>
        <p:spPr>
          <a:xfrm>
            <a:off x="2267711" y="624368"/>
            <a:ext cx="5977139" cy="430887"/>
          </a:xfrm>
          <a:prstGeom prst="rect">
            <a:avLst/>
          </a:prstGeom>
          <a:noFill/>
        </p:spPr>
        <p:txBody>
          <a:bodyPr wrap="square" rtlCol="0">
            <a:spAutoFit/>
          </a:bodyPr>
          <a:lstStyle/>
          <a:p>
            <a:r>
              <a:rPr lang="en-US" altLang="zh-TW" sz="2200" b="1" dirty="0"/>
              <a:t>From Probes to Processors </a:t>
            </a:r>
            <a:endParaRPr lang="zh-TW" altLang="en-US" sz="2200" b="1" dirty="0"/>
          </a:p>
        </p:txBody>
      </p:sp>
    </p:spTree>
    <p:extLst>
      <p:ext uri="{BB962C8B-B14F-4D97-AF65-F5344CB8AC3E}">
        <p14:creationId xmlns:p14="http://schemas.microsoft.com/office/powerpoint/2010/main" val="2387064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FD699D6E-DD33-305A-874D-122C6BB6E04C}"/>
              </a:ext>
            </a:extLst>
          </p:cNvPr>
          <p:cNvSpPr txBox="1">
            <a:spLocks/>
          </p:cNvSpPr>
          <p:nvPr/>
        </p:nvSpPr>
        <p:spPr>
          <a:xfrm>
            <a:off x="449800" y="449189"/>
            <a:ext cx="11102184" cy="5072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400" b="1" dirty="0">
                <a:solidFill>
                  <a:srgbClr val="478B90"/>
                </a:solidFill>
                <a:latin typeface="Calibri" panose="020F0502020204030204" pitchFamily="34" charset="0"/>
                <a:ea typeface="Calibri" panose="020F0502020204030204" pitchFamily="34" charset="0"/>
                <a:cs typeface="Calibri" panose="020F0502020204030204" pitchFamily="34" charset="0"/>
              </a:rPr>
              <a:t>N</a:t>
            </a:r>
            <a:r>
              <a:rPr lang="en-US" altLang="zh-TW" sz="2400" b="1" dirty="0">
                <a:solidFill>
                  <a:srgbClr val="FFC000"/>
                </a:solidFill>
                <a:latin typeface="Calibri" panose="020F0502020204030204" pitchFamily="34" charset="0"/>
                <a:ea typeface="Calibri" panose="020F0502020204030204" pitchFamily="34" charset="0"/>
                <a:cs typeface="Calibri" panose="020F0502020204030204" pitchFamily="34" charset="0"/>
              </a:rPr>
              <a:t>O</a:t>
            </a:r>
            <a:r>
              <a:rPr lang="en-US" altLang="zh-TW" sz="2400" b="1" dirty="0">
                <a:solidFill>
                  <a:srgbClr val="478B90"/>
                </a:solidFill>
                <a:latin typeface="Calibri" panose="020F0502020204030204" pitchFamily="34" charset="0"/>
                <a:ea typeface="Calibri" panose="020F0502020204030204" pitchFamily="34" charset="0"/>
                <a:cs typeface="Calibri" panose="020F0502020204030204" pitchFamily="34" charset="0"/>
              </a:rPr>
              <a:t>VASCOPE Extended-Gate FET (Field Effect Transistor): From Probes to Processors</a:t>
            </a:r>
            <a:endParaRPr kumimoji="1" lang="zh-TW" altLang="en-US" sz="2400" b="1" dirty="0">
              <a:latin typeface="Calibri" panose="020F0502020204030204" pitchFamily="34" charset="0"/>
              <a:cs typeface="Calibri" panose="020F0502020204030204" pitchFamily="34" charset="0"/>
            </a:endParaRPr>
          </a:p>
        </p:txBody>
      </p:sp>
      <p:sp>
        <p:nvSpPr>
          <p:cNvPr id="116" name="文字方塊 96">
            <a:extLst>
              <a:ext uri="{FF2B5EF4-FFF2-40B4-BE49-F238E27FC236}">
                <a16:creationId xmlns:a16="http://schemas.microsoft.com/office/drawing/2014/main" id="{5BBAA730-3924-0284-3F92-88E9134E23D2}"/>
              </a:ext>
            </a:extLst>
          </p:cNvPr>
          <p:cNvSpPr txBox="1"/>
          <p:nvPr/>
        </p:nvSpPr>
        <p:spPr>
          <a:xfrm>
            <a:off x="9822691" y="5569720"/>
            <a:ext cx="186629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kern="0" dirty="0">
                <a:solidFill>
                  <a:prstClr val="black"/>
                </a:solidFill>
                <a:latin typeface="Calibri"/>
                <a:ea typeface="標楷體"/>
              </a:rPr>
              <a:t>Real-time test results </a:t>
            </a:r>
            <a:endParaRPr kumimoji="0" lang="en-US" altLang="zh-TW" sz="1400" b="0" i="0" u="none" strike="noStrike" kern="0" cap="none" spc="0" normalizeH="0" baseline="0" noProof="0" dirty="0">
              <a:ln>
                <a:noFill/>
              </a:ln>
              <a:solidFill>
                <a:prstClr val="black"/>
              </a:solidFill>
              <a:effectLst/>
              <a:uLnTx/>
              <a:uFillTx/>
              <a:latin typeface="Calibri"/>
              <a:ea typeface="標楷體"/>
              <a:cs typeface="+mn-cs"/>
            </a:endParaRPr>
          </a:p>
        </p:txBody>
      </p:sp>
      <p:sp>
        <p:nvSpPr>
          <p:cNvPr id="117" name="矩形 106">
            <a:extLst>
              <a:ext uri="{FF2B5EF4-FFF2-40B4-BE49-F238E27FC236}">
                <a16:creationId xmlns:a16="http://schemas.microsoft.com/office/drawing/2014/main" id="{AF6ADD11-DB27-FB13-CB64-F5A930F45AC0}"/>
              </a:ext>
            </a:extLst>
          </p:cNvPr>
          <p:cNvSpPr/>
          <p:nvPr/>
        </p:nvSpPr>
        <p:spPr>
          <a:xfrm>
            <a:off x="5284183" y="6022800"/>
            <a:ext cx="6404799" cy="280800"/>
          </a:xfrm>
          <a:prstGeom prst="rect">
            <a:avLst/>
          </a:prstGeom>
          <a:solidFill>
            <a:srgbClr val="2491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0" dirty="0">
                <a:solidFill>
                  <a:prstClr val="white"/>
                </a:solidFill>
                <a:latin typeface="Calibri"/>
                <a:ea typeface="標楷體"/>
              </a:rPr>
              <a:t>Automated Process</a:t>
            </a:r>
            <a:endParaRPr kumimoji="0" lang="zh-TW" altLang="en-US" sz="2000" b="1" i="0" u="none" strike="noStrike" kern="0" cap="none" spc="0" normalizeH="0" baseline="0" noProof="0" dirty="0">
              <a:ln>
                <a:noFill/>
              </a:ln>
              <a:solidFill>
                <a:prstClr val="white"/>
              </a:solidFill>
              <a:effectLst/>
              <a:uLnTx/>
              <a:uFillTx/>
              <a:latin typeface="Calibri"/>
              <a:ea typeface="標楷體"/>
              <a:cs typeface="+mn-cs"/>
            </a:endParaRPr>
          </a:p>
        </p:txBody>
      </p:sp>
      <p:pic>
        <p:nvPicPr>
          <p:cNvPr id="2" name="圖片 2">
            <a:extLst>
              <a:ext uri="{FF2B5EF4-FFF2-40B4-BE49-F238E27FC236}">
                <a16:creationId xmlns:a16="http://schemas.microsoft.com/office/drawing/2014/main" id="{D383D1B3-93A2-E8AB-1375-868E3E3D38F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23887" y="1588299"/>
            <a:ext cx="1833822" cy="1819716"/>
          </a:xfrm>
          <a:prstGeom prst="rect">
            <a:avLst/>
          </a:prstGeom>
        </p:spPr>
      </p:pic>
      <p:sp>
        <p:nvSpPr>
          <p:cNvPr id="119" name="矩形 210">
            <a:extLst>
              <a:ext uri="{FF2B5EF4-FFF2-40B4-BE49-F238E27FC236}">
                <a16:creationId xmlns:a16="http://schemas.microsoft.com/office/drawing/2014/main" id="{E3C1FDDE-EA25-15ED-9F9A-BE4F6CB861FA}"/>
              </a:ext>
            </a:extLst>
          </p:cNvPr>
          <p:cNvSpPr/>
          <p:nvPr/>
        </p:nvSpPr>
        <p:spPr>
          <a:xfrm>
            <a:off x="562218" y="6021715"/>
            <a:ext cx="4289581" cy="281671"/>
          </a:xfrm>
          <a:prstGeom prst="rect">
            <a:avLst/>
          </a:prstGeom>
          <a:solidFill>
            <a:srgbClr val="2491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prstClr val="white"/>
                </a:solidFill>
                <a:effectLst/>
                <a:uLnTx/>
                <a:uFillTx/>
                <a:latin typeface="Calibri"/>
                <a:ea typeface="標楷體"/>
                <a:cs typeface="+mn-cs"/>
              </a:rPr>
              <a:t>Biochip Design and Production</a:t>
            </a:r>
            <a:endParaRPr kumimoji="0" lang="zh-TW" altLang="en-US" sz="2000" b="1" i="0" u="none" strike="noStrike" kern="0" cap="none" spc="0" normalizeH="0" baseline="0" noProof="0" dirty="0">
              <a:ln>
                <a:noFill/>
              </a:ln>
              <a:solidFill>
                <a:prstClr val="white"/>
              </a:solidFill>
              <a:effectLst/>
              <a:uLnTx/>
              <a:uFillTx/>
              <a:latin typeface="Calibri"/>
              <a:ea typeface="標楷體"/>
              <a:cs typeface="+mn-cs"/>
            </a:endParaRPr>
          </a:p>
        </p:txBody>
      </p:sp>
      <p:sp>
        <p:nvSpPr>
          <p:cNvPr id="127" name="矩形 20">
            <a:extLst>
              <a:ext uri="{FF2B5EF4-FFF2-40B4-BE49-F238E27FC236}">
                <a16:creationId xmlns:a16="http://schemas.microsoft.com/office/drawing/2014/main" id="{3A431194-4526-AD2D-11C4-72E027711AB7}"/>
              </a:ext>
            </a:extLst>
          </p:cNvPr>
          <p:cNvSpPr/>
          <p:nvPr/>
        </p:nvSpPr>
        <p:spPr>
          <a:xfrm>
            <a:off x="784374" y="3817073"/>
            <a:ext cx="1596621" cy="234988"/>
          </a:xfrm>
          <a:prstGeom prst="rect">
            <a:avLst/>
          </a:prstGeom>
          <a:solidFill>
            <a:srgbClr val="FFFF00"/>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0" cap="none" spc="0" normalizeH="0" baseline="0" noProof="0" dirty="0">
                <a:ln>
                  <a:noFill/>
                </a:ln>
                <a:solidFill>
                  <a:srgbClr val="FF0000"/>
                </a:solidFill>
                <a:effectLst/>
                <a:uLnTx/>
                <a:uFillTx/>
                <a:latin typeface="Calibri"/>
                <a:ea typeface="標楷體"/>
                <a:cs typeface="+mn-cs"/>
              </a:rPr>
              <a:t>Bare chip</a:t>
            </a:r>
            <a:endParaRPr kumimoji="0" lang="zh-TW" altLang="en-US" sz="1800" b="1" i="0" u="none" strike="noStrike" kern="0" cap="none" spc="0" normalizeH="0" baseline="0" noProof="0" dirty="0">
              <a:ln>
                <a:noFill/>
              </a:ln>
              <a:solidFill>
                <a:srgbClr val="FF0000"/>
              </a:solidFill>
              <a:effectLst/>
              <a:uLnTx/>
              <a:uFillTx/>
              <a:latin typeface="Calibri"/>
              <a:ea typeface="標楷體"/>
              <a:cs typeface="+mn-cs"/>
            </a:endParaRPr>
          </a:p>
        </p:txBody>
      </p:sp>
      <p:sp>
        <p:nvSpPr>
          <p:cNvPr id="128" name="矩形 50">
            <a:extLst>
              <a:ext uri="{FF2B5EF4-FFF2-40B4-BE49-F238E27FC236}">
                <a16:creationId xmlns:a16="http://schemas.microsoft.com/office/drawing/2014/main" id="{37F8BD42-4F7C-5FA2-35B0-AE33EBBCDB10}"/>
              </a:ext>
            </a:extLst>
          </p:cNvPr>
          <p:cNvSpPr/>
          <p:nvPr/>
        </p:nvSpPr>
        <p:spPr>
          <a:xfrm>
            <a:off x="2894552" y="3824042"/>
            <a:ext cx="1992287" cy="228019"/>
          </a:xfrm>
          <a:prstGeom prst="rect">
            <a:avLst/>
          </a:prstGeom>
          <a:solidFill>
            <a:srgbClr val="FFFF00"/>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0" cap="none" spc="0" normalizeH="0" baseline="0" noProof="0" dirty="0">
                <a:ln>
                  <a:noFill/>
                </a:ln>
                <a:solidFill>
                  <a:srgbClr val="FF0000"/>
                </a:solidFill>
                <a:effectLst/>
                <a:uLnTx/>
                <a:uFillTx/>
                <a:latin typeface="Calibri"/>
                <a:ea typeface="標楷體"/>
                <a:cs typeface="+mn-cs"/>
              </a:rPr>
              <a:t>Functional biochip</a:t>
            </a:r>
            <a:endParaRPr kumimoji="0" lang="zh-TW" altLang="en-US" sz="1800" b="1" i="0" u="none" strike="noStrike" kern="0" cap="none" spc="0" normalizeH="0" baseline="0" noProof="0" dirty="0">
              <a:ln>
                <a:noFill/>
              </a:ln>
              <a:solidFill>
                <a:srgbClr val="FF0000"/>
              </a:solidFill>
              <a:effectLst/>
              <a:uLnTx/>
              <a:uFillTx/>
              <a:latin typeface="Calibri"/>
              <a:ea typeface="標楷體"/>
              <a:cs typeface="+mn-cs"/>
            </a:endParaRPr>
          </a:p>
        </p:txBody>
      </p:sp>
      <p:grpSp>
        <p:nvGrpSpPr>
          <p:cNvPr id="174" name="群組 125">
            <a:extLst>
              <a:ext uri="{FF2B5EF4-FFF2-40B4-BE49-F238E27FC236}">
                <a16:creationId xmlns:a16="http://schemas.microsoft.com/office/drawing/2014/main" id="{E81B07D8-8D06-FC9A-304D-021F10B8763B}"/>
              </a:ext>
            </a:extLst>
          </p:cNvPr>
          <p:cNvGrpSpPr/>
          <p:nvPr/>
        </p:nvGrpSpPr>
        <p:grpSpPr>
          <a:xfrm>
            <a:off x="659435" y="4596616"/>
            <a:ext cx="1721364" cy="801961"/>
            <a:chOff x="6656939" y="2496004"/>
            <a:chExt cx="2113405" cy="847807"/>
          </a:xfrm>
        </p:grpSpPr>
        <p:sp>
          <p:nvSpPr>
            <p:cNvPr id="175" name="矩形 126">
              <a:extLst>
                <a:ext uri="{FF2B5EF4-FFF2-40B4-BE49-F238E27FC236}">
                  <a16:creationId xmlns:a16="http://schemas.microsoft.com/office/drawing/2014/main" id="{387454F1-5CFB-D67A-A3AA-2DA329803E26}"/>
                </a:ext>
              </a:extLst>
            </p:cNvPr>
            <p:cNvSpPr/>
            <p:nvPr/>
          </p:nvSpPr>
          <p:spPr bwMode="auto">
            <a:xfrm>
              <a:off x="6656941" y="2524831"/>
              <a:ext cx="2113403" cy="288000"/>
            </a:xfrm>
            <a:prstGeom prst="rect">
              <a:avLst/>
            </a:prstGeom>
            <a:solidFill>
              <a:srgbClr val="A5A5A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標楷體"/>
                <a:cs typeface="+mn-cs"/>
              </a:endParaRPr>
            </a:p>
          </p:txBody>
        </p:sp>
        <p:sp>
          <p:nvSpPr>
            <p:cNvPr id="176" name="矩形 127">
              <a:extLst>
                <a:ext uri="{FF2B5EF4-FFF2-40B4-BE49-F238E27FC236}">
                  <a16:creationId xmlns:a16="http://schemas.microsoft.com/office/drawing/2014/main" id="{C3558E57-C941-6B1A-D4BB-F50C6F827176}"/>
                </a:ext>
              </a:extLst>
            </p:cNvPr>
            <p:cNvSpPr/>
            <p:nvPr/>
          </p:nvSpPr>
          <p:spPr bwMode="auto">
            <a:xfrm>
              <a:off x="6656940" y="2806303"/>
              <a:ext cx="2113404" cy="537508"/>
            </a:xfrm>
            <a:prstGeom prst="rect">
              <a:avLst/>
            </a:prstGeom>
            <a:solidFill>
              <a:srgbClr val="A5A5A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標楷體"/>
                <a:cs typeface="+mn-cs"/>
              </a:endParaRPr>
            </a:p>
          </p:txBody>
        </p:sp>
        <p:sp>
          <p:nvSpPr>
            <p:cNvPr id="177" name="矩形 128">
              <a:extLst>
                <a:ext uri="{FF2B5EF4-FFF2-40B4-BE49-F238E27FC236}">
                  <a16:creationId xmlns:a16="http://schemas.microsoft.com/office/drawing/2014/main" id="{F759E195-A0AF-35D6-83C8-F87A61DE0979}"/>
                </a:ext>
              </a:extLst>
            </p:cNvPr>
            <p:cNvSpPr/>
            <p:nvPr/>
          </p:nvSpPr>
          <p:spPr bwMode="auto">
            <a:xfrm>
              <a:off x="7416862" y="2807015"/>
              <a:ext cx="617007" cy="128648"/>
            </a:xfrm>
            <a:prstGeom prst="rect">
              <a:avLst/>
            </a:prstGeom>
            <a:solidFill>
              <a:srgbClr val="A5A5A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標楷體"/>
                <a:cs typeface="+mn-cs"/>
              </a:endParaRPr>
            </a:p>
          </p:txBody>
        </p:sp>
        <p:sp>
          <p:nvSpPr>
            <p:cNvPr id="178" name="手繪多邊形 66">
              <a:extLst>
                <a:ext uri="{FF2B5EF4-FFF2-40B4-BE49-F238E27FC236}">
                  <a16:creationId xmlns:a16="http://schemas.microsoft.com/office/drawing/2014/main" id="{5D12B1F8-CB6F-0906-C277-DEBAFD4B937C}"/>
                </a:ext>
              </a:extLst>
            </p:cNvPr>
            <p:cNvSpPr/>
            <p:nvPr/>
          </p:nvSpPr>
          <p:spPr bwMode="auto">
            <a:xfrm>
              <a:off x="6656939" y="2496004"/>
              <a:ext cx="2113404" cy="282569"/>
            </a:xfrm>
            <a:custGeom>
              <a:avLst/>
              <a:gdLst>
                <a:gd name="connsiteX0" fmla="*/ 0 w 2095706"/>
                <a:gd name="connsiteY0" fmla="*/ 0 h 296562"/>
                <a:gd name="connsiteX1" fmla="*/ 306447 w 2095706"/>
                <a:gd name="connsiteY1" fmla="*/ 0 h 296562"/>
                <a:gd name="connsiteX2" fmla="*/ 603009 w 2095706"/>
                <a:gd name="connsiteY2" fmla="*/ 296562 h 296562"/>
                <a:gd name="connsiteX3" fmla="*/ 1492696 w 2095706"/>
                <a:gd name="connsiteY3" fmla="*/ 296562 h 296562"/>
                <a:gd name="connsiteX4" fmla="*/ 1759602 w 2095706"/>
                <a:gd name="connsiteY4" fmla="*/ 29656 h 296562"/>
                <a:gd name="connsiteX5" fmla="*/ 2095706 w 2095706"/>
                <a:gd name="connsiteY5" fmla="*/ 29656 h 2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706" h="296562">
                  <a:moveTo>
                    <a:pt x="0" y="0"/>
                  </a:moveTo>
                  <a:lnTo>
                    <a:pt x="306447" y="0"/>
                  </a:lnTo>
                  <a:lnTo>
                    <a:pt x="603009" y="296562"/>
                  </a:lnTo>
                  <a:lnTo>
                    <a:pt x="1492696" y="296562"/>
                  </a:lnTo>
                  <a:lnTo>
                    <a:pt x="1759602" y="29656"/>
                  </a:lnTo>
                  <a:lnTo>
                    <a:pt x="2095706" y="29656"/>
                  </a:lnTo>
                </a:path>
              </a:pathLst>
            </a:custGeom>
            <a:solidFill>
              <a:sysClr val="window" lastClr="FFFFFF"/>
            </a:solidFill>
            <a:ln w="101600" cap="flat" cmpd="sng" algn="ctr">
              <a:solidFill>
                <a:srgbClr val="FF5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標楷體"/>
                <a:cs typeface="+mn-cs"/>
              </a:endParaRPr>
            </a:p>
          </p:txBody>
        </p:sp>
        <p:sp>
          <p:nvSpPr>
            <p:cNvPr id="179" name="矩形 130">
              <a:extLst>
                <a:ext uri="{FF2B5EF4-FFF2-40B4-BE49-F238E27FC236}">
                  <a16:creationId xmlns:a16="http://schemas.microsoft.com/office/drawing/2014/main" id="{E2958C28-3F08-23F7-FFCD-1FEFBAA7F1C4}"/>
                </a:ext>
              </a:extLst>
            </p:cNvPr>
            <p:cNvSpPr/>
            <p:nvPr/>
          </p:nvSpPr>
          <p:spPr bwMode="auto">
            <a:xfrm>
              <a:off x="7013236" y="2813895"/>
              <a:ext cx="411173" cy="462410"/>
            </a:xfrm>
            <a:prstGeom prst="rect">
              <a:avLst/>
            </a:prstGeom>
            <a:solidFill>
              <a:srgbClr val="70AD47"/>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1" i="0" u="none" strike="noStrike" kern="0" cap="none" spc="0" normalizeH="0" baseline="0" noProof="0" dirty="0">
                <a:ln>
                  <a:noFill/>
                </a:ln>
                <a:solidFill>
                  <a:prstClr val="white"/>
                </a:solidFill>
                <a:effectLst/>
                <a:uLnTx/>
                <a:uFillTx/>
                <a:latin typeface="Calibri"/>
                <a:ea typeface="標楷體"/>
                <a:cs typeface="+mn-cs"/>
              </a:endParaRPr>
            </a:p>
          </p:txBody>
        </p:sp>
        <p:sp>
          <p:nvSpPr>
            <p:cNvPr id="180" name="矩形 131">
              <a:extLst>
                <a:ext uri="{FF2B5EF4-FFF2-40B4-BE49-F238E27FC236}">
                  <a16:creationId xmlns:a16="http://schemas.microsoft.com/office/drawing/2014/main" id="{43D0329E-44A4-4B52-343F-BEAFF471CD9E}"/>
                </a:ext>
              </a:extLst>
            </p:cNvPr>
            <p:cNvSpPr/>
            <p:nvPr/>
          </p:nvSpPr>
          <p:spPr bwMode="auto">
            <a:xfrm>
              <a:off x="8023096" y="2810534"/>
              <a:ext cx="411173" cy="462410"/>
            </a:xfrm>
            <a:prstGeom prst="rect">
              <a:avLst/>
            </a:prstGeom>
            <a:solidFill>
              <a:srgbClr val="70AD47"/>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1" i="0" u="none" strike="noStrike" kern="0" cap="none" spc="0" normalizeH="0" baseline="0" noProof="0" dirty="0">
                <a:ln>
                  <a:noFill/>
                </a:ln>
                <a:solidFill>
                  <a:prstClr val="white"/>
                </a:solidFill>
                <a:effectLst/>
                <a:uLnTx/>
                <a:uFillTx/>
                <a:latin typeface="Calibri"/>
                <a:ea typeface="標楷體"/>
                <a:cs typeface="+mn-cs"/>
              </a:endParaRPr>
            </a:p>
          </p:txBody>
        </p:sp>
      </p:grpSp>
      <p:grpSp>
        <p:nvGrpSpPr>
          <p:cNvPr id="183" name="群組 161">
            <a:extLst>
              <a:ext uri="{FF2B5EF4-FFF2-40B4-BE49-F238E27FC236}">
                <a16:creationId xmlns:a16="http://schemas.microsoft.com/office/drawing/2014/main" id="{DF709A8E-DD52-C8A3-9D1F-F5C526F460DE}"/>
              </a:ext>
            </a:extLst>
          </p:cNvPr>
          <p:cNvGrpSpPr/>
          <p:nvPr/>
        </p:nvGrpSpPr>
        <p:grpSpPr>
          <a:xfrm>
            <a:off x="2999752" y="4462653"/>
            <a:ext cx="1721364" cy="960912"/>
            <a:chOff x="3144742" y="2226133"/>
            <a:chExt cx="1721364" cy="825576"/>
          </a:xfrm>
        </p:grpSpPr>
        <p:grpSp>
          <p:nvGrpSpPr>
            <p:cNvPr id="184" name="群組 162">
              <a:extLst>
                <a:ext uri="{FF2B5EF4-FFF2-40B4-BE49-F238E27FC236}">
                  <a16:creationId xmlns:a16="http://schemas.microsoft.com/office/drawing/2014/main" id="{A7A893C2-843C-D5B0-FB52-FFF3B3BCE6FE}"/>
                </a:ext>
              </a:extLst>
            </p:cNvPr>
            <p:cNvGrpSpPr/>
            <p:nvPr/>
          </p:nvGrpSpPr>
          <p:grpSpPr>
            <a:xfrm>
              <a:off x="3144742" y="2226133"/>
              <a:ext cx="1721364" cy="779920"/>
              <a:chOff x="5454969" y="1618242"/>
              <a:chExt cx="3891182" cy="1595670"/>
            </a:xfrm>
          </p:grpSpPr>
          <p:grpSp>
            <p:nvGrpSpPr>
              <p:cNvPr id="189" name="群組 167">
                <a:extLst>
                  <a:ext uri="{FF2B5EF4-FFF2-40B4-BE49-F238E27FC236}">
                    <a16:creationId xmlns:a16="http://schemas.microsoft.com/office/drawing/2014/main" id="{2A2B7F48-5CA5-8870-C7E2-447EA26C331F}"/>
                  </a:ext>
                </a:extLst>
              </p:cNvPr>
              <p:cNvGrpSpPr/>
              <p:nvPr/>
            </p:nvGrpSpPr>
            <p:grpSpPr>
              <a:xfrm>
                <a:off x="5454969" y="1833330"/>
                <a:ext cx="3891182" cy="1380582"/>
                <a:chOff x="6656939" y="2496004"/>
                <a:chExt cx="2113405" cy="847807"/>
              </a:xfrm>
            </p:grpSpPr>
            <p:sp>
              <p:nvSpPr>
                <p:cNvPr id="196" name="矩形 174">
                  <a:extLst>
                    <a:ext uri="{FF2B5EF4-FFF2-40B4-BE49-F238E27FC236}">
                      <a16:creationId xmlns:a16="http://schemas.microsoft.com/office/drawing/2014/main" id="{3DF15182-BB3B-927D-3BE8-6827CB02DE8A}"/>
                    </a:ext>
                  </a:extLst>
                </p:cNvPr>
                <p:cNvSpPr/>
                <p:nvPr/>
              </p:nvSpPr>
              <p:spPr bwMode="auto">
                <a:xfrm>
                  <a:off x="6656941" y="2524831"/>
                  <a:ext cx="2113403" cy="288000"/>
                </a:xfrm>
                <a:prstGeom prst="rect">
                  <a:avLst/>
                </a:prstGeom>
                <a:solidFill>
                  <a:srgbClr val="A5A5A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標楷體"/>
                    <a:cs typeface="+mn-cs"/>
                  </a:endParaRPr>
                </a:p>
              </p:txBody>
            </p:sp>
            <p:sp>
              <p:nvSpPr>
                <p:cNvPr id="197" name="矩形 175">
                  <a:extLst>
                    <a:ext uri="{FF2B5EF4-FFF2-40B4-BE49-F238E27FC236}">
                      <a16:creationId xmlns:a16="http://schemas.microsoft.com/office/drawing/2014/main" id="{3B2FBCE0-8593-7AC6-21BA-1F32394E31A4}"/>
                    </a:ext>
                  </a:extLst>
                </p:cNvPr>
                <p:cNvSpPr/>
                <p:nvPr/>
              </p:nvSpPr>
              <p:spPr bwMode="auto">
                <a:xfrm>
                  <a:off x="6656940" y="2806303"/>
                  <a:ext cx="2113404" cy="537508"/>
                </a:xfrm>
                <a:prstGeom prst="rect">
                  <a:avLst/>
                </a:prstGeom>
                <a:solidFill>
                  <a:srgbClr val="A5A5A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標楷體"/>
                    <a:cs typeface="+mn-cs"/>
                  </a:endParaRPr>
                </a:p>
              </p:txBody>
            </p:sp>
            <p:sp>
              <p:nvSpPr>
                <p:cNvPr id="198" name="矩形 176">
                  <a:extLst>
                    <a:ext uri="{FF2B5EF4-FFF2-40B4-BE49-F238E27FC236}">
                      <a16:creationId xmlns:a16="http://schemas.microsoft.com/office/drawing/2014/main" id="{1DA48B43-5294-983D-5480-6C8F0B62CF1B}"/>
                    </a:ext>
                  </a:extLst>
                </p:cNvPr>
                <p:cNvSpPr/>
                <p:nvPr/>
              </p:nvSpPr>
              <p:spPr bwMode="auto">
                <a:xfrm>
                  <a:off x="7416862" y="2807015"/>
                  <a:ext cx="617007" cy="128648"/>
                </a:xfrm>
                <a:prstGeom prst="rect">
                  <a:avLst/>
                </a:prstGeom>
                <a:solidFill>
                  <a:srgbClr val="A5A5A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標楷體"/>
                    <a:cs typeface="+mn-cs"/>
                  </a:endParaRPr>
                </a:p>
              </p:txBody>
            </p:sp>
            <p:sp>
              <p:nvSpPr>
                <p:cNvPr id="199" name="矩形 177">
                  <a:extLst>
                    <a:ext uri="{FF2B5EF4-FFF2-40B4-BE49-F238E27FC236}">
                      <a16:creationId xmlns:a16="http://schemas.microsoft.com/office/drawing/2014/main" id="{F78588BB-6AA5-B6BF-22E8-FF109A9F3A9D}"/>
                    </a:ext>
                  </a:extLst>
                </p:cNvPr>
                <p:cNvSpPr/>
                <p:nvPr/>
              </p:nvSpPr>
              <p:spPr bwMode="auto">
                <a:xfrm>
                  <a:off x="7013236" y="2813895"/>
                  <a:ext cx="411173" cy="462410"/>
                </a:xfrm>
                <a:prstGeom prst="rect">
                  <a:avLst/>
                </a:prstGeom>
                <a:solidFill>
                  <a:srgbClr val="70AD47"/>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1" i="0" u="none" strike="noStrike" kern="0" cap="none" spc="0" normalizeH="0" baseline="0" noProof="0" dirty="0">
                    <a:ln>
                      <a:noFill/>
                    </a:ln>
                    <a:solidFill>
                      <a:prstClr val="white"/>
                    </a:solidFill>
                    <a:effectLst/>
                    <a:uLnTx/>
                    <a:uFillTx/>
                    <a:latin typeface="Calibri"/>
                    <a:ea typeface="標楷體"/>
                    <a:cs typeface="+mn-cs"/>
                  </a:endParaRPr>
                </a:p>
              </p:txBody>
            </p:sp>
            <p:sp>
              <p:nvSpPr>
                <p:cNvPr id="200" name="矩形 178">
                  <a:extLst>
                    <a:ext uri="{FF2B5EF4-FFF2-40B4-BE49-F238E27FC236}">
                      <a16:creationId xmlns:a16="http://schemas.microsoft.com/office/drawing/2014/main" id="{1E9A3735-8CD1-2AA0-1DAE-4AA8E5FE59CA}"/>
                    </a:ext>
                  </a:extLst>
                </p:cNvPr>
                <p:cNvSpPr/>
                <p:nvPr/>
              </p:nvSpPr>
              <p:spPr bwMode="auto">
                <a:xfrm>
                  <a:off x="8023096" y="2810534"/>
                  <a:ext cx="411173" cy="462410"/>
                </a:xfrm>
                <a:prstGeom prst="rect">
                  <a:avLst/>
                </a:prstGeom>
                <a:solidFill>
                  <a:srgbClr val="70AD47"/>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1" i="0" u="none" strike="noStrike" kern="0" cap="none" spc="0" normalizeH="0" baseline="0" noProof="0" dirty="0">
                    <a:ln>
                      <a:noFill/>
                    </a:ln>
                    <a:solidFill>
                      <a:prstClr val="white"/>
                    </a:solidFill>
                    <a:effectLst/>
                    <a:uLnTx/>
                    <a:uFillTx/>
                    <a:latin typeface="Calibri"/>
                    <a:ea typeface="標楷體"/>
                    <a:cs typeface="+mn-cs"/>
                  </a:endParaRPr>
                </a:p>
              </p:txBody>
            </p:sp>
            <p:sp>
              <p:nvSpPr>
                <p:cNvPr id="201" name="手繪多邊形 66">
                  <a:extLst>
                    <a:ext uri="{FF2B5EF4-FFF2-40B4-BE49-F238E27FC236}">
                      <a16:creationId xmlns:a16="http://schemas.microsoft.com/office/drawing/2014/main" id="{E1CB0700-B218-B57F-24CF-9DE59EEAC3EB}"/>
                    </a:ext>
                  </a:extLst>
                </p:cNvPr>
                <p:cNvSpPr/>
                <p:nvPr/>
              </p:nvSpPr>
              <p:spPr bwMode="auto">
                <a:xfrm>
                  <a:off x="6656939" y="2496004"/>
                  <a:ext cx="2113404" cy="282569"/>
                </a:xfrm>
                <a:custGeom>
                  <a:avLst/>
                  <a:gdLst>
                    <a:gd name="connsiteX0" fmla="*/ 0 w 2095706"/>
                    <a:gd name="connsiteY0" fmla="*/ 0 h 296562"/>
                    <a:gd name="connsiteX1" fmla="*/ 306447 w 2095706"/>
                    <a:gd name="connsiteY1" fmla="*/ 0 h 296562"/>
                    <a:gd name="connsiteX2" fmla="*/ 603009 w 2095706"/>
                    <a:gd name="connsiteY2" fmla="*/ 296562 h 296562"/>
                    <a:gd name="connsiteX3" fmla="*/ 1492696 w 2095706"/>
                    <a:gd name="connsiteY3" fmla="*/ 296562 h 296562"/>
                    <a:gd name="connsiteX4" fmla="*/ 1759602 w 2095706"/>
                    <a:gd name="connsiteY4" fmla="*/ 29656 h 296562"/>
                    <a:gd name="connsiteX5" fmla="*/ 2095706 w 2095706"/>
                    <a:gd name="connsiteY5" fmla="*/ 29656 h 2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706" h="296562">
                      <a:moveTo>
                        <a:pt x="0" y="0"/>
                      </a:moveTo>
                      <a:lnTo>
                        <a:pt x="306447" y="0"/>
                      </a:lnTo>
                      <a:lnTo>
                        <a:pt x="603009" y="296562"/>
                      </a:lnTo>
                      <a:lnTo>
                        <a:pt x="1492696" y="296562"/>
                      </a:lnTo>
                      <a:lnTo>
                        <a:pt x="1759602" y="29656"/>
                      </a:lnTo>
                      <a:lnTo>
                        <a:pt x="2095706" y="29656"/>
                      </a:lnTo>
                    </a:path>
                  </a:pathLst>
                </a:custGeom>
                <a:solidFill>
                  <a:sysClr val="window" lastClr="FFFFFF"/>
                </a:solidFill>
                <a:ln w="101600" cap="flat" cmpd="sng" algn="ctr">
                  <a:solidFill>
                    <a:srgbClr val="FF5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dirty="0">
                    <a:ln>
                      <a:noFill/>
                    </a:ln>
                    <a:solidFill>
                      <a:prstClr val="white"/>
                    </a:solidFill>
                    <a:effectLst/>
                    <a:uLnTx/>
                    <a:uFillTx/>
                    <a:latin typeface="Calibri"/>
                    <a:ea typeface="標楷體"/>
                    <a:cs typeface="+mn-cs"/>
                  </a:endParaRPr>
                </a:p>
              </p:txBody>
            </p:sp>
          </p:grpSp>
          <p:grpSp>
            <p:nvGrpSpPr>
              <p:cNvPr id="190" name="群組 168">
                <a:extLst>
                  <a:ext uri="{FF2B5EF4-FFF2-40B4-BE49-F238E27FC236}">
                    <a16:creationId xmlns:a16="http://schemas.microsoft.com/office/drawing/2014/main" id="{010D16FE-A7BC-3961-4BE9-19196B1DCE01}"/>
                  </a:ext>
                </a:extLst>
              </p:cNvPr>
              <p:cNvGrpSpPr/>
              <p:nvPr/>
            </p:nvGrpSpPr>
            <p:grpSpPr>
              <a:xfrm>
                <a:off x="6608012" y="1618242"/>
                <a:ext cx="524540" cy="621075"/>
                <a:chOff x="1318434" y="1929287"/>
                <a:chExt cx="393404" cy="615547"/>
              </a:xfrm>
            </p:grpSpPr>
            <p:cxnSp>
              <p:nvCxnSpPr>
                <p:cNvPr id="194" name="直線接點 172">
                  <a:extLst>
                    <a:ext uri="{FF2B5EF4-FFF2-40B4-BE49-F238E27FC236}">
                      <a16:creationId xmlns:a16="http://schemas.microsoft.com/office/drawing/2014/main" id="{48F98825-3BD0-D579-BF89-2AAB12D2B333}"/>
                    </a:ext>
                  </a:extLst>
                </p:cNvPr>
                <p:cNvCxnSpPr/>
                <p:nvPr/>
              </p:nvCxnSpPr>
              <p:spPr>
                <a:xfrm>
                  <a:off x="1538477" y="2243052"/>
                  <a:ext cx="0" cy="301782"/>
                </a:xfrm>
                <a:prstGeom prst="line">
                  <a:avLst/>
                </a:prstGeom>
                <a:noFill/>
                <a:ln w="28575" cap="flat" cmpd="sng" algn="ctr">
                  <a:solidFill>
                    <a:srgbClr val="44546A"/>
                  </a:solidFill>
                  <a:prstDash val="solid"/>
                  <a:miter lim="800000"/>
                  <a:headEnd type="none"/>
                  <a:tailEnd type="none" w="lg" len="med"/>
                </a:ln>
                <a:effectLst/>
              </p:spPr>
            </p:cxnSp>
            <p:sp>
              <p:nvSpPr>
                <p:cNvPr id="195" name="圓形圖 69">
                  <a:extLst>
                    <a:ext uri="{FF2B5EF4-FFF2-40B4-BE49-F238E27FC236}">
                      <a16:creationId xmlns:a16="http://schemas.microsoft.com/office/drawing/2014/main" id="{8C3EF981-1D3B-F219-C30F-248144509CF2}"/>
                    </a:ext>
                  </a:extLst>
                </p:cNvPr>
                <p:cNvSpPr/>
                <p:nvPr/>
              </p:nvSpPr>
              <p:spPr bwMode="auto">
                <a:xfrm rot="19496728">
                  <a:off x="1318434" y="1929287"/>
                  <a:ext cx="393404" cy="465437"/>
                </a:xfrm>
                <a:prstGeom prst="pie">
                  <a:avLst/>
                </a:prstGeom>
                <a:solidFill>
                  <a:srgbClr val="FF643F"/>
                </a:solidFill>
                <a:ln w="12700" cap="flat" cmpd="sng" algn="ctr">
                  <a:solidFill>
                    <a:srgbClr val="FF3300"/>
                  </a:solid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標楷體"/>
                    <a:cs typeface="+mn-cs"/>
                  </a:endParaRPr>
                </a:p>
              </p:txBody>
            </p:sp>
          </p:grpSp>
          <p:grpSp>
            <p:nvGrpSpPr>
              <p:cNvPr id="191" name="群組 169">
                <a:extLst>
                  <a:ext uri="{FF2B5EF4-FFF2-40B4-BE49-F238E27FC236}">
                    <a16:creationId xmlns:a16="http://schemas.microsoft.com/office/drawing/2014/main" id="{864F339C-63BB-6F99-CF10-84116052011F}"/>
                  </a:ext>
                </a:extLst>
              </p:cNvPr>
              <p:cNvGrpSpPr/>
              <p:nvPr/>
            </p:nvGrpSpPr>
            <p:grpSpPr>
              <a:xfrm>
                <a:off x="7656702" y="1624199"/>
                <a:ext cx="524540" cy="621071"/>
                <a:chOff x="2104955" y="1935191"/>
                <a:chExt cx="393404" cy="615543"/>
              </a:xfrm>
            </p:grpSpPr>
            <p:cxnSp>
              <p:nvCxnSpPr>
                <p:cNvPr id="192" name="直線接點 170">
                  <a:extLst>
                    <a:ext uri="{FF2B5EF4-FFF2-40B4-BE49-F238E27FC236}">
                      <a16:creationId xmlns:a16="http://schemas.microsoft.com/office/drawing/2014/main" id="{04CA9978-735B-A190-CBDE-7930DD67799D}"/>
                    </a:ext>
                  </a:extLst>
                </p:cNvPr>
                <p:cNvCxnSpPr/>
                <p:nvPr/>
              </p:nvCxnSpPr>
              <p:spPr>
                <a:xfrm>
                  <a:off x="2324998" y="2248952"/>
                  <a:ext cx="0" cy="301782"/>
                </a:xfrm>
                <a:prstGeom prst="line">
                  <a:avLst/>
                </a:prstGeom>
                <a:noFill/>
                <a:ln w="28575" cap="flat" cmpd="sng" algn="ctr">
                  <a:solidFill>
                    <a:srgbClr val="44546A"/>
                  </a:solidFill>
                  <a:prstDash val="solid"/>
                  <a:miter lim="800000"/>
                  <a:headEnd type="none"/>
                  <a:tailEnd type="none" w="lg" len="med"/>
                </a:ln>
                <a:effectLst/>
              </p:spPr>
            </p:cxnSp>
            <p:sp>
              <p:nvSpPr>
                <p:cNvPr id="193" name="圓形圖 71">
                  <a:extLst>
                    <a:ext uri="{FF2B5EF4-FFF2-40B4-BE49-F238E27FC236}">
                      <a16:creationId xmlns:a16="http://schemas.microsoft.com/office/drawing/2014/main" id="{AF4D0CF3-09AA-E5F4-0A24-CC60DD07D938}"/>
                    </a:ext>
                  </a:extLst>
                </p:cNvPr>
                <p:cNvSpPr/>
                <p:nvPr/>
              </p:nvSpPr>
              <p:spPr bwMode="auto">
                <a:xfrm rot="19496728">
                  <a:off x="2104955" y="1935191"/>
                  <a:ext cx="393404" cy="465437"/>
                </a:xfrm>
                <a:prstGeom prst="pie">
                  <a:avLst/>
                </a:prstGeom>
                <a:solidFill>
                  <a:srgbClr val="FF643F"/>
                </a:solidFill>
                <a:ln w="12700" cap="flat" cmpd="sng" algn="ctr">
                  <a:solidFill>
                    <a:srgbClr val="FF3300"/>
                  </a:solid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標楷體"/>
                    <a:cs typeface="+mn-cs"/>
                  </a:endParaRPr>
                </a:p>
              </p:txBody>
            </p:sp>
          </p:grpSp>
        </p:grpSp>
        <p:sp>
          <p:nvSpPr>
            <p:cNvPr id="186" name="矩形 164">
              <a:extLst>
                <a:ext uri="{FF2B5EF4-FFF2-40B4-BE49-F238E27FC236}">
                  <a16:creationId xmlns:a16="http://schemas.microsoft.com/office/drawing/2014/main" id="{8ADC6C80-F503-8FE5-5946-44406E219B9B}"/>
                </a:ext>
              </a:extLst>
            </p:cNvPr>
            <p:cNvSpPr/>
            <p:nvPr/>
          </p:nvSpPr>
          <p:spPr>
            <a:xfrm>
              <a:off x="3659106" y="2512780"/>
              <a:ext cx="684000" cy="92789"/>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dirty="0">
                <a:ln>
                  <a:noFill/>
                </a:ln>
                <a:solidFill>
                  <a:prstClr val="white"/>
                </a:solidFill>
                <a:effectLst/>
                <a:uLnTx/>
                <a:uFillTx/>
                <a:latin typeface="Calibri"/>
                <a:ea typeface="標楷體"/>
                <a:cs typeface="+mn-cs"/>
              </a:endParaRPr>
            </a:p>
          </p:txBody>
        </p:sp>
        <p:cxnSp>
          <p:nvCxnSpPr>
            <p:cNvPr id="187" name="直線單箭頭接點 165">
              <a:extLst>
                <a:ext uri="{FF2B5EF4-FFF2-40B4-BE49-F238E27FC236}">
                  <a16:creationId xmlns:a16="http://schemas.microsoft.com/office/drawing/2014/main" id="{DC488C80-AB29-583D-CA23-698AC7DB3996}"/>
                </a:ext>
              </a:extLst>
            </p:cNvPr>
            <p:cNvCxnSpPr>
              <a:cxnSpLocks/>
            </p:cNvCxnSpPr>
            <p:nvPr/>
          </p:nvCxnSpPr>
          <p:spPr>
            <a:xfrm flipV="1">
              <a:off x="3902699" y="2525904"/>
              <a:ext cx="101756" cy="525805"/>
            </a:xfrm>
            <a:prstGeom prst="straightConnector1">
              <a:avLst/>
            </a:prstGeom>
            <a:noFill/>
            <a:ln w="12700" cap="flat" cmpd="sng" algn="ctr">
              <a:solidFill>
                <a:srgbClr val="4472C4"/>
              </a:solidFill>
              <a:prstDash val="solid"/>
              <a:miter lim="800000"/>
              <a:tailEnd type="triangle"/>
            </a:ln>
            <a:effectLst/>
          </p:spPr>
        </p:cxnSp>
      </p:grpSp>
      <p:sp>
        <p:nvSpPr>
          <p:cNvPr id="202" name="箭號: 有線條的向右箭號 91">
            <a:extLst>
              <a:ext uri="{FF2B5EF4-FFF2-40B4-BE49-F238E27FC236}">
                <a16:creationId xmlns:a16="http://schemas.microsoft.com/office/drawing/2014/main" id="{36374AB9-F13C-80B1-3C88-79FFD3963CC1}"/>
              </a:ext>
            </a:extLst>
          </p:cNvPr>
          <p:cNvSpPr/>
          <p:nvPr/>
        </p:nvSpPr>
        <p:spPr>
          <a:xfrm>
            <a:off x="2514278" y="4583553"/>
            <a:ext cx="474191" cy="403460"/>
          </a:xfrm>
          <a:prstGeom prst="stripedRightArrow">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a:ea typeface="標楷體"/>
              <a:cs typeface="+mn-cs"/>
            </a:endParaRPr>
          </a:p>
        </p:txBody>
      </p:sp>
      <p:sp>
        <p:nvSpPr>
          <p:cNvPr id="203" name="文字方塊 47">
            <a:extLst>
              <a:ext uri="{FF2B5EF4-FFF2-40B4-BE49-F238E27FC236}">
                <a16:creationId xmlns:a16="http://schemas.microsoft.com/office/drawing/2014/main" id="{91F7079C-CEA3-12C1-9817-B5266D189D91}"/>
              </a:ext>
            </a:extLst>
          </p:cNvPr>
          <p:cNvSpPr txBox="1"/>
          <p:nvPr/>
        </p:nvSpPr>
        <p:spPr>
          <a:xfrm>
            <a:off x="2664541" y="5488814"/>
            <a:ext cx="257605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altLang="zh-TW" sz="1400" i="0" u="none" strike="noStrike" kern="0" cap="none" spc="0" normalizeH="0" baseline="0" noProof="0" dirty="0">
                <a:ln>
                  <a:noFill/>
                </a:ln>
                <a:solidFill>
                  <a:prstClr val="black"/>
                </a:solidFill>
                <a:effectLst/>
                <a:uLnTx/>
                <a:uFillTx/>
                <a:latin typeface="Calibri"/>
                <a:ea typeface="標楷體"/>
                <a:cs typeface="+mn-cs"/>
              </a:rPr>
              <a:t>Proprietary bioprobe coating</a:t>
            </a:r>
          </a:p>
        </p:txBody>
      </p:sp>
      <p:grpSp>
        <p:nvGrpSpPr>
          <p:cNvPr id="206" name="群組 185">
            <a:extLst>
              <a:ext uri="{FF2B5EF4-FFF2-40B4-BE49-F238E27FC236}">
                <a16:creationId xmlns:a16="http://schemas.microsoft.com/office/drawing/2014/main" id="{B7F91B80-F651-22B0-242A-1275B3B67E6F}"/>
              </a:ext>
            </a:extLst>
          </p:cNvPr>
          <p:cNvGrpSpPr/>
          <p:nvPr/>
        </p:nvGrpSpPr>
        <p:grpSpPr>
          <a:xfrm>
            <a:off x="5403067" y="4170654"/>
            <a:ext cx="1721364" cy="1199771"/>
            <a:chOff x="5230531" y="1959754"/>
            <a:chExt cx="1721364" cy="1030794"/>
          </a:xfrm>
        </p:grpSpPr>
        <p:sp>
          <p:nvSpPr>
            <p:cNvPr id="209" name="橢圓 188">
              <a:extLst>
                <a:ext uri="{FF2B5EF4-FFF2-40B4-BE49-F238E27FC236}">
                  <a16:creationId xmlns:a16="http://schemas.microsoft.com/office/drawing/2014/main" id="{ABF05AB8-2A40-4414-993E-591697AEBFB3}"/>
                </a:ext>
              </a:extLst>
            </p:cNvPr>
            <p:cNvSpPr/>
            <p:nvPr/>
          </p:nvSpPr>
          <p:spPr bwMode="auto">
            <a:xfrm>
              <a:off x="5404873" y="1959754"/>
              <a:ext cx="1368374" cy="686755"/>
            </a:xfrm>
            <a:prstGeom prst="ellipse">
              <a:avLst/>
            </a:prstGeom>
            <a:solidFill>
              <a:srgbClr val="4472C4">
                <a:lumMod val="20000"/>
                <a:lumOff val="80000"/>
              </a:srgb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標楷體"/>
                <a:cs typeface="+mn-cs"/>
              </a:endParaRPr>
            </a:p>
          </p:txBody>
        </p:sp>
        <p:grpSp>
          <p:nvGrpSpPr>
            <p:cNvPr id="210" name="群組 189">
              <a:extLst>
                <a:ext uri="{FF2B5EF4-FFF2-40B4-BE49-F238E27FC236}">
                  <a16:creationId xmlns:a16="http://schemas.microsoft.com/office/drawing/2014/main" id="{E9BC6F69-2467-5766-6F61-647602770BC5}"/>
                </a:ext>
              </a:extLst>
            </p:cNvPr>
            <p:cNvGrpSpPr/>
            <p:nvPr/>
          </p:nvGrpSpPr>
          <p:grpSpPr>
            <a:xfrm>
              <a:off x="5230531" y="2335376"/>
              <a:ext cx="1721364" cy="655172"/>
              <a:chOff x="6656939" y="2496004"/>
              <a:chExt cx="2113405" cy="847807"/>
            </a:xfrm>
          </p:grpSpPr>
          <p:sp>
            <p:nvSpPr>
              <p:cNvPr id="219" name="矩形 199">
                <a:extLst>
                  <a:ext uri="{FF2B5EF4-FFF2-40B4-BE49-F238E27FC236}">
                    <a16:creationId xmlns:a16="http://schemas.microsoft.com/office/drawing/2014/main" id="{C09E9651-B9DA-43AC-C4D7-D8854BD3B7F5}"/>
                  </a:ext>
                </a:extLst>
              </p:cNvPr>
              <p:cNvSpPr/>
              <p:nvPr/>
            </p:nvSpPr>
            <p:spPr bwMode="auto">
              <a:xfrm>
                <a:off x="6656941" y="2524831"/>
                <a:ext cx="2113403" cy="288000"/>
              </a:xfrm>
              <a:prstGeom prst="rect">
                <a:avLst/>
              </a:prstGeom>
              <a:solidFill>
                <a:srgbClr val="A5A5A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標楷體"/>
                  <a:cs typeface="+mn-cs"/>
                </a:endParaRPr>
              </a:p>
            </p:txBody>
          </p:sp>
          <p:sp>
            <p:nvSpPr>
              <p:cNvPr id="220" name="矩形 200">
                <a:extLst>
                  <a:ext uri="{FF2B5EF4-FFF2-40B4-BE49-F238E27FC236}">
                    <a16:creationId xmlns:a16="http://schemas.microsoft.com/office/drawing/2014/main" id="{5DC55DE9-2571-7BE9-B47C-AFD03C1788A1}"/>
                  </a:ext>
                </a:extLst>
              </p:cNvPr>
              <p:cNvSpPr/>
              <p:nvPr/>
            </p:nvSpPr>
            <p:spPr bwMode="auto">
              <a:xfrm>
                <a:off x="6656940" y="2806303"/>
                <a:ext cx="2113404" cy="537508"/>
              </a:xfrm>
              <a:prstGeom prst="rect">
                <a:avLst/>
              </a:prstGeom>
              <a:solidFill>
                <a:srgbClr val="A5A5A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標楷體"/>
                  <a:cs typeface="+mn-cs"/>
                </a:endParaRPr>
              </a:p>
            </p:txBody>
          </p:sp>
          <p:sp>
            <p:nvSpPr>
              <p:cNvPr id="221" name="矩形 201">
                <a:extLst>
                  <a:ext uri="{FF2B5EF4-FFF2-40B4-BE49-F238E27FC236}">
                    <a16:creationId xmlns:a16="http://schemas.microsoft.com/office/drawing/2014/main" id="{A18048F6-BE9A-DC4A-ACA3-6BE69A79FD67}"/>
                  </a:ext>
                </a:extLst>
              </p:cNvPr>
              <p:cNvSpPr/>
              <p:nvPr/>
            </p:nvSpPr>
            <p:spPr bwMode="auto">
              <a:xfrm>
                <a:off x="7416862" y="2807015"/>
                <a:ext cx="617007" cy="128648"/>
              </a:xfrm>
              <a:prstGeom prst="rect">
                <a:avLst/>
              </a:prstGeom>
              <a:solidFill>
                <a:srgbClr val="A5A5A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標楷體"/>
                  <a:cs typeface="+mn-cs"/>
                </a:endParaRPr>
              </a:p>
            </p:txBody>
          </p:sp>
          <p:sp>
            <p:nvSpPr>
              <p:cNvPr id="222" name="手繪多邊形 66">
                <a:extLst>
                  <a:ext uri="{FF2B5EF4-FFF2-40B4-BE49-F238E27FC236}">
                    <a16:creationId xmlns:a16="http://schemas.microsoft.com/office/drawing/2014/main" id="{897185F0-F7FE-5C81-1B2C-0276CA5A9F24}"/>
                  </a:ext>
                </a:extLst>
              </p:cNvPr>
              <p:cNvSpPr/>
              <p:nvPr/>
            </p:nvSpPr>
            <p:spPr bwMode="auto">
              <a:xfrm>
                <a:off x="6656939" y="2496004"/>
                <a:ext cx="2113404" cy="282569"/>
              </a:xfrm>
              <a:custGeom>
                <a:avLst/>
                <a:gdLst>
                  <a:gd name="connsiteX0" fmla="*/ 0 w 2095706"/>
                  <a:gd name="connsiteY0" fmla="*/ 0 h 296562"/>
                  <a:gd name="connsiteX1" fmla="*/ 306447 w 2095706"/>
                  <a:gd name="connsiteY1" fmla="*/ 0 h 296562"/>
                  <a:gd name="connsiteX2" fmla="*/ 603009 w 2095706"/>
                  <a:gd name="connsiteY2" fmla="*/ 296562 h 296562"/>
                  <a:gd name="connsiteX3" fmla="*/ 1492696 w 2095706"/>
                  <a:gd name="connsiteY3" fmla="*/ 296562 h 296562"/>
                  <a:gd name="connsiteX4" fmla="*/ 1759602 w 2095706"/>
                  <a:gd name="connsiteY4" fmla="*/ 29656 h 296562"/>
                  <a:gd name="connsiteX5" fmla="*/ 2095706 w 2095706"/>
                  <a:gd name="connsiteY5" fmla="*/ 29656 h 2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706" h="296562">
                    <a:moveTo>
                      <a:pt x="0" y="0"/>
                    </a:moveTo>
                    <a:lnTo>
                      <a:pt x="306447" y="0"/>
                    </a:lnTo>
                    <a:lnTo>
                      <a:pt x="603009" y="296562"/>
                    </a:lnTo>
                    <a:lnTo>
                      <a:pt x="1492696" y="296562"/>
                    </a:lnTo>
                    <a:lnTo>
                      <a:pt x="1759602" y="29656"/>
                    </a:lnTo>
                    <a:lnTo>
                      <a:pt x="2095706" y="29656"/>
                    </a:lnTo>
                  </a:path>
                </a:pathLst>
              </a:custGeom>
              <a:solidFill>
                <a:srgbClr val="DAE3F3"/>
              </a:solidFill>
              <a:ln w="101600" cap="flat" cmpd="sng" algn="ctr">
                <a:solidFill>
                  <a:srgbClr val="FF5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標楷體"/>
                  <a:cs typeface="+mn-cs"/>
                </a:endParaRPr>
              </a:p>
            </p:txBody>
          </p:sp>
          <p:sp>
            <p:nvSpPr>
              <p:cNvPr id="223" name="矩形 203">
                <a:extLst>
                  <a:ext uri="{FF2B5EF4-FFF2-40B4-BE49-F238E27FC236}">
                    <a16:creationId xmlns:a16="http://schemas.microsoft.com/office/drawing/2014/main" id="{C7A46B6D-2BC8-C04D-AB7B-37E41699A051}"/>
                  </a:ext>
                </a:extLst>
              </p:cNvPr>
              <p:cNvSpPr/>
              <p:nvPr/>
            </p:nvSpPr>
            <p:spPr bwMode="auto">
              <a:xfrm>
                <a:off x="7013236" y="2813895"/>
                <a:ext cx="411173" cy="462410"/>
              </a:xfrm>
              <a:prstGeom prst="rect">
                <a:avLst/>
              </a:prstGeom>
              <a:solidFill>
                <a:srgbClr val="70AD47"/>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1" i="0" u="none" strike="noStrike" kern="0" cap="none" spc="0" normalizeH="0" baseline="0" noProof="0" dirty="0">
                  <a:ln>
                    <a:noFill/>
                  </a:ln>
                  <a:solidFill>
                    <a:prstClr val="white"/>
                  </a:solidFill>
                  <a:effectLst/>
                  <a:uLnTx/>
                  <a:uFillTx/>
                  <a:latin typeface="Calibri"/>
                  <a:ea typeface="標楷體"/>
                  <a:cs typeface="+mn-cs"/>
                </a:endParaRPr>
              </a:p>
            </p:txBody>
          </p:sp>
          <p:sp>
            <p:nvSpPr>
              <p:cNvPr id="224" name="矩形 204">
                <a:extLst>
                  <a:ext uri="{FF2B5EF4-FFF2-40B4-BE49-F238E27FC236}">
                    <a16:creationId xmlns:a16="http://schemas.microsoft.com/office/drawing/2014/main" id="{5F5DDDED-85B6-3BE4-1BD7-A2E38D051738}"/>
                  </a:ext>
                </a:extLst>
              </p:cNvPr>
              <p:cNvSpPr/>
              <p:nvPr/>
            </p:nvSpPr>
            <p:spPr bwMode="auto">
              <a:xfrm>
                <a:off x="8023096" y="2810534"/>
                <a:ext cx="411173" cy="462410"/>
              </a:xfrm>
              <a:prstGeom prst="rect">
                <a:avLst/>
              </a:prstGeom>
              <a:solidFill>
                <a:srgbClr val="70AD47"/>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1" i="0" u="none" strike="noStrike" kern="0" cap="none" spc="0" normalizeH="0" baseline="0" noProof="0" dirty="0">
                  <a:ln>
                    <a:noFill/>
                  </a:ln>
                  <a:solidFill>
                    <a:prstClr val="white"/>
                  </a:solidFill>
                  <a:effectLst/>
                  <a:uLnTx/>
                  <a:uFillTx/>
                  <a:latin typeface="Calibri"/>
                  <a:ea typeface="標楷體"/>
                  <a:cs typeface="+mn-cs"/>
                </a:endParaRPr>
              </a:p>
            </p:txBody>
          </p:sp>
        </p:grpSp>
        <p:grpSp>
          <p:nvGrpSpPr>
            <p:cNvPr id="211" name="群組 190">
              <a:extLst>
                <a:ext uri="{FF2B5EF4-FFF2-40B4-BE49-F238E27FC236}">
                  <a16:creationId xmlns:a16="http://schemas.microsoft.com/office/drawing/2014/main" id="{583BC8D5-4421-286C-7516-D582AE104B0D}"/>
                </a:ext>
              </a:extLst>
            </p:cNvPr>
            <p:cNvGrpSpPr/>
            <p:nvPr/>
          </p:nvGrpSpPr>
          <p:grpSpPr>
            <a:xfrm>
              <a:off x="5740609" y="2222049"/>
              <a:ext cx="232044" cy="299063"/>
              <a:chOff x="1318434" y="1905779"/>
              <a:chExt cx="393404" cy="624577"/>
            </a:xfrm>
          </p:grpSpPr>
          <p:cxnSp>
            <p:nvCxnSpPr>
              <p:cNvPr id="217" name="直線接點 197">
                <a:extLst>
                  <a:ext uri="{FF2B5EF4-FFF2-40B4-BE49-F238E27FC236}">
                    <a16:creationId xmlns:a16="http://schemas.microsoft.com/office/drawing/2014/main" id="{920971DD-E39B-AF09-C885-C98B1F25B55D}"/>
                  </a:ext>
                </a:extLst>
              </p:cNvPr>
              <p:cNvCxnSpPr/>
              <p:nvPr/>
            </p:nvCxnSpPr>
            <p:spPr>
              <a:xfrm>
                <a:off x="1538477" y="2219537"/>
                <a:ext cx="0" cy="310819"/>
              </a:xfrm>
              <a:prstGeom prst="line">
                <a:avLst/>
              </a:prstGeom>
              <a:noFill/>
              <a:ln w="28575" cap="flat" cmpd="sng" algn="ctr">
                <a:solidFill>
                  <a:srgbClr val="44546A"/>
                </a:solidFill>
                <a:prstDash val="solid"/>
                <a:miter lim="800000"/>
                <a:headEnd type="none"/>
                <a:tailEnd type="none" w="lg" len="med"/>
              </a:ln>
              <a:effectLst/>
            </p:spPr>
          </p:cxnSp>
          <p:sp>
            <p:nvSpPr>
              <p:cNvPr id="218" name="圓形圖 69">
                <a:extLst>
                  <a:ext uri="{FF2B5EF4-FFF2-40B4-BE49-F238E27FC236}">
                    <a16:creationId xmlns:a16="http://schemas.microsoft.com/office/drawing/2014/main" id="{13E34FAD-B2AD-CFF3-FDD6-5335A86BDD38}"/>
                  </a:ext>
                </a:extLst>
              </p:cNvPr>
              <p:cNvSpPr/>
              <p:nvPr/>
            </p:nvSpPr>
            <p:spPr bwMode="auto">
              <a:xfrm rot="19496728">
                <a:off x="1318434" y="1905779"/>
                <a:ext cx="393404" cy="465437"/>
              </a:xfrm>
              <a:prstGeom prst="pie">
                <a:avLst/>
              </a:prstGeom>
              <a:solidFill>
                <a:srgbClr val="FF643F"/>
              </a:solidFill>
              <a:ln w="12700" cap="flat" cmpd="sng" algn="ctr">
                <a:solidFill>
                  <a:srgbClr val="FF3300"/>
                </a:solid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標楷體"/>
                  <a:cs typeface="+mn-cs"/>
                </a:endParaRPr>
              </a:p>
            </p:txBody>
          </p:sp>
        </p:grpSp>
        <p:grpSp>
          <p:nvGrpSpPr>
            <p:cNvPr id="212" name="群組 191">
              <a:extLst>
                <a:ext uri="{FF2B5EF4-FFF2-40B4-BE49-F238E27FC236}">
                  <a16:creationId xmlns:a16="http://schemas.microsoft.com/office/drawing/2014/main" id="{4958D83C-E978-F9E4-C1E2-749278AD3697}"/>
                </a:ext>
              </a:extLst>
            </p:cNvPr>
            <p:cNvGrpSpPr/>
            <p:nvPr/>
          </p:nvGrpSpPr>
          <p:grpSpPr>
            <a:xfrm>
              <a:off x="6204525" y="2224876"/>
              <a:ext cx="232044" cy="299063"/>
              <a:chOff x="2104955" y="1911683"/>
              <a:chExt cx="393404" cy="624577"/>
            </a:xfrm>
          </p:grpSpPr>
          <p:cxnSp>
            <p:nvCxnSpPr>
              <p:cNvPr id="215" name="直線接點 195">
                <a:extLst>
                  <a:ext uri="{FF2B5EF4-FFF2-40B4-BE49-F238E27FC236}">
                    <a16:creationId xmlns:a16="http://schemas.microsoft.com/office/drawing/2014/main" id="{2C1C785B-168B-9B2B-EDDF-BD42D761FFA6}"/>
                  </a:ext>
                </a:extLst>
              </p:cNvPr>
              <p:cNvCxnSpPr/>
              <p:nvPr/>
            </p:nvCxnSpPr>
            <p:spPr>
              <a:xfrm>
                <a:off x="2324998" y="2225441"/>
                <a:ext cx="0" cy="310819"/>
              </a:xfrm>
              <a:prstGeom prst="line">
                <a:avLst/>
              </a:prstGeom>
              <a:noFill/>
              <a:ln w="28575" cap="flat" cmpd="sng" algn="ctr">
                <a:solidFill>
                  <a:srgbClr val="44546A"/>
                </a:solidFill>
                <a:prstDash val="solid"/>
                <a:miter lim="800000"/>
                <a:headEnd type="none"/>
                <a:tailEnd type="none" w="lg" len="med"/>
              </a:ln>
              <a:effectLst/>
            </p:spPr>
          </p:cxnSp>
          <p:sp>
            <p:nvSpPr>
              <p:cNvPr id="216" name="圓形圖 71">
                <a:extLst>
                  <a:ext uri="{FF2B5EF4-FFF2-40B4-BE49-F238E27FC236}">
                    <a16:creationId xmlns:a16="http://schemas.microsoft.com/office/drawing/2014/main" id="{6450445B-9F6A-DFF4-A8CA-D3F6E11FF4B4}"/>
                  </a:ext>
                </a:extLst>
              </p:cNvPr>
              <p:cNvSpPr/>
              <p:nvPr/>
            </p:nvSpPr>
            <p:spPr bwMode="auto">
              <a:xfrm rot="19496728">
                <a:off x="2104955" y="1911683"/>
                <a:ext cx="393404" cy="465437"/>
              </a:xfrm>
              <a:prstGeom prst="pie">
                <a:avLst/>
              </a:prstGeom>
              <a:solidFill>
                <a:srgbClr val="FF643F"/>
              </a:solidFill>
              <a:ln w="12700" cap="flat" cmpd="sng" algn="ctr">
                <a:solidFill>
                  <a:srgbClr val="FF3300"/>
                </a:solid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標楷體"/>
                  <a:cs typeface="+mn-cs"/>
                </a:endParaRPr>
              </a:p>
            </p:txBody>
          </p:sp>
        </p:grpSp>
        <p:sp>
          <p:nvSpPr>
            <p:cNvPr id="213" name="菱形 192">
              <a:extLst>
                <a:ext uri="{FF2B5EF4-FFF2-40B4-BE49-F238E27FC236}">
                  <a16:creationId xmlns:a16="http://schemas.microsoft.com/office/drawing/2014/main" id="{1787A0B1-AA6E-650E-BA28-C033D3DE1B23}"/>
                </a:ext>
              </a:extLst>
            </p:cNvPr>
            <p:cNvSpPr/>
            <p:nvPr/>
          </p:nvSpPr>
          <p:spPr>
            <a:xfrm rot="889753">
              <a:off x="6277179" y="2019229"/>
              <a:ext cx="206901" cy="180993"/>
            </a:xfrm>
            <a:prstGeom prst="diamond">
              <a:avLst/>
            </a:prstGeom>
            <a:solidFill>
              <a:srgbClr val="FF99FF"/>
            </a:solidFill>
            <a:ln w="12700" cap="flat" cmpd="sng" algn="ctr">
              <a:solidFill>
                <a:srgbClr val="ED7D31">
                  <a:shade val="15000"/>
                </a:srgbClr>
              </a:solid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標楷體"/>
                <a:cs typeface="+mn-cs"/>
              </a:endParaRPr>
            </a:p>
          </p:txBody>
        </p:sp>
        <p:sp>
          <p:nvSpPr>
            <p:cNvPr id="214" name="橢圓 193">
              <a:extLst>
                <a:ext uri="{FF2B5EF4-FFF2-40B4-BE49-F238E27FC236}">
                  <a16:creationId xmlns:a16="http://schemas.microsoft.com/office/drawing/2014/main" id="{BF332135-BF48-8C62-6809-9F8A7111F4EB}"/>
                </a:ext>
              </a:extLst>
            </p:cNvPr>
            <p:cNvSpPr/>
            <p:nvPr/>
          </p:nvSpPr>
          <p:spPr>
            <a:xfrm>
              <a:off x="5788116" y="2024813"/>
              <a:ext cx="236996" cy="139195"/>
            </a:xfrm>
            <a:prstGeom prst="ellipse">
              <a:avLst/>
            </a:prstGeom>
            <a:solidFill>
              <a:srgbClr val="FFC000">
                <a:lumMod val="75000"/>
              </a:srgbClr>
            </a:solidFill>
            <a:ln w="12700" cap="flat" cmpd="sng" algn="ctr">
              <a:solidFill>
                <a:srgbClr val="4472C4">
                  <a:shade val="15000"/>
                </a:srgbClr>
              </a:solid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標楷體"/>
                <a:cs typeface="+mn-cs"/>
              </a:endParaRPr>
            </a:p>
          </p:txBody>
        </p:sp>
      </p:grpSp>
      <p:sp>
        <p:nvSpPr>
          <p:cNvPr id="225" name="矩形 50">
            <a:extLst>
              <a:ext uri="{FF2B5EF4-FFF2-40B4-BE49-F238E27FC236}">
                <a16:creationId xmlns:a16="http://schemas.microsoft.com/office/drawing/2014/main" id="{DB054CA7-6416-5E0F-DFB3-10D6FAD7ADB0}"/>
              </a:ext>
            </a:extLst>
          </p:cNvPr>
          <p:cNvSpPr/>
          <p:nvPr/>
        </p:nvSpPr>
        <p:spPr>
          <a:xfrm>
            <a:off x="5340152" y="3843261"/>
            <a:ext cx="1596622" cy="188863"/>
          </a:xfrm>
          <a:prstGeom prst="rect">
            <a:avLst/>
          </a:prstGeom>
          <a:solidFill>
            <a:srgbClr val="FFFF00"/>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1" kern="0" dirty="0">
                <a:solidFill>
                  <a:srgbClr val="FF0000"/>
                </a:solidFill>
                <a:latin typeface="Calibri"/>
                <a:ea typeface="標楷體"/>
              </a:rPr>
              <a:t>Apply Sample</a:t>
            </a:r>
            <a:endParaRPr kumimoji="0" lang="zh-TW" altLang="en-US" sz="1800" b="1" i="0" u="none" strike="noStrike" kern="0" cap="none" spc="0" normalizeH="0" baseline="0" noProof="0" dirty="0">
              <a:ln>
                <a:noFill/>
              </a:ln>
              <a:solidFill>
                <a:srgbClr val="FF0000"/>
              </a:solidFill>
              <a:effectLst/>
              <a:uLnTx/>
              <a:uFillTx/>
              <a:latin typeface="Calibri"/>
              <a:ea typeface="標楷體"/>
              <a:cs typeface="+mn-cs"/>
            </a:endParaRPr>
          </a:p>
        </p:txBody>
      </p:sp>
      <p:sp>
        <p:nvSpPr>
          <p:cNvPr id="226" name="文字方塊 73">
            <a:extLst>
              <a:ext uri="{FF2B5EF4-FFF2-40B4-BE49-F238E27FC236}">
                <a16:creationId xmlns:a16="http://schemas.microsoft.com/office/drawing/2014/main" id="{0CA62F82-B1F8-51DB-6979-3441D308A2A2}"/>
              </a:ext>
            </a:extLst>
          </p:cNvPr>
          <p:cNvSpPr txBox="1"/>
          <p:nvPr/>
        </p:nvSpPr>
        <p:spPr>
          <a:xfrm>
            <a:off x="5340152" y="5431474"/>
            <a:ext cx="186629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prstClr val="black"/>
                </a:solidFill>
                <a:effectLst/>
                <a:uLnTx/>
                <a:uFillTx/>
                <a:latin typeface="Calibri"/>
                <a:ea typeface="標楷體"/>
                <a:cs typeface="+mn-cs"/>
              </a:rPr>
              <a:t>Any molecule that carries electric charges</a:t>
            </a:r>
          </a:p>
        </p:txBody>
      </p:sp>
      <p:pic>
        <p:nvPicPr>
          <p:cNvPr id="227" name="圖片 9" descr="一張含有 工具 的圖片&#10;&#10;自動產生的描述">
            <a:extLst>
              <a:ext uri="{FF2B5EF4-FFF2-40B4-BE49-F238E27FC236}">
                <a16:creationId xmlns:a16="http://schemas.microsoft.com/office/drawing/2014/main" id="{A2A4F925-0A71-D915-70F0-0E718C8E16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9124" y="1318044"/>
            <a:ext cx="1346659" cy="1227856"/>
          </a:xfrm>
          <a:prstGeom prst="rect">
            <a:avLst/>
          </a:prstGeom>
        </p:spPr>
      </p:pic>
      <p:pic>
        <p:nvPicPr>
          <p:cNvPr id="228" name="圖片 8" descr="一張含有 圖形, 設計 的圖片&#10;&#10;自動產生的描述">
            <a:extLst>
              <a:ext uri="{FF2B5EF4-FFF2-40B4-BE49-F238E27FC236}">
                <a16:creationId xmlns:a16="http://schemas.microsoft.com/office/drawing/2014/main" id="{CE9157C2-E370-1F30-F98D-86D3854F44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15177" y="2556879"/>
            <a:ext cx="386514" cy="493923"/>
          </a:xfrm>
          <a:prstGeom prst="rect">
            <a:avLst/>
          </a:prstGeom>
        </p:spPr>
      </p:pic>
      <p:pic>
        <p:nvPicPr>
          <p:cNvPr id="229" name="圖片 53">
            <a:extLst>
              <a:ext uri="{FF2B5EF4-FFF2-40B4-BE49-F238E27FC236}">
                <a16:creationId xmlns:a16="http://schemas.microsoft.com/office/drawing/2014/main" id="{AFD4A31E-D4B5-EB3B-0E4D-62671F78834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6200000">
            <a:off x="5942229" y="2522538"/>
            <a:ext cx="306695" cy="1510244"/>
          </a:xfrm>
          <a:prstGeom prst="rect">
            <a:avLst/>
          </a:prstGeom>
        </p:spPr>
      </p:pic>
      <p:grpSp>
        <p:nvGrpSpPr>
          <p:cNvPr id="232" name="群組 135">
            <a:extLst>
              <a:ext uri="{FF2B5EF4-FFF2-40B4-BE49-F238E27FC236}">
                <a16:creationId xmlns:a16="http://schemas.microsoft.com/office/drawing/2014/main" id="{3EA1EAB9-827E-B7B5-55C4-BD95EA612336}"/>
              </a:ext>
            </a:extLst>
          </p:cNvPr>
          <p:cNvGrpSpPr/>
          <p:nvPr/>
        </p:nvGrpSpPr>
        <p:grpSpPr>
          <a:xfrm>
            <a:off x="7688033" y="4187985"/>
            <a:ext cx="1721364" cy="1216609"/>
            <a:chOff x="9192907" y="1758847"/>
            <a:chExt cx="2444722" cy="2022706"/>
          </a:xfrm>
        </p:grpSpPr>
        <p:sp>
          <p:nvSpPr>
            <p:cNvPr id="233" name="橢圓 137">
              <a:extLst>
                <a:ext uri="{FF2B5EF4-FFF2-40B4-BE49-F238E27FC236}">
                  <a16:creationId xmlns:a16="http://schemas.microsoft.com/office/drawing/2014/main" id="{5B185C30-3E77-91F9-9D5D-693A61957F80}"/>
                </a:ext>
              </a:extLst>
            </p:cNvPr>
            <p:cNvSpPr/>
            <p:nvPr/>
          </p:nvSpPr>
          <p:spPr bwMode="auto">
            <a:xfrm>
              <a:off x="9440510" y="1758847"/>
              <a:ext cx="1943397" cy="1297919"/>
            </a:xfrm>
            <a:prstGeom prst="ellipse">
              <a:avLst/>
            </a:prstGeom>
            <a:solidFill>
              <a:srgbClr val="4472C4">
                <a:lumMod val="20000"/>
                <a:lumOff val="80000"/>
              </a:srgb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標楷體"/>
                <a:cs typeface="+mn-cs"/>
              </a:endParaRPr>
            </a:p>
          </p:txBody>
        </p:sp>
        <p:grpSp>
          <p:nvGrpSpPr>
            <p:cNvPr id="234" name="群組 138">
              <a:extLst>
                <a:ext uri="{FF2B5EF4-FFF2-40B4-BE49-F238E27FC236}">
                  <a16:creationId xmlns:a16="http://schemas.microsoft.com/office/drawing/2014/main" id="{9D689D3B-1890-3999-B491-3066EFC8474B}"/>
                </a:ext>
              </a:extLst>
            </p:cNvPr>
            <p:cNvGrpSpPr/>
            <p:nvPr/>
          </p:nvGrpSpPr>
          <p:grpSpPr>
            <a:xfrm>
              <a:off x="9192907" y="2468748"/>
              <a:ext cx="2444722" cy="1312805"/>
              <a:chOff x="455343" y="2091974"/>
              <a:chExt cx="2918385" cy="1450702"/>
            </a:xfrm>
          </p:grpSpPr>
          <p:grpSp>
            <p:nvGrpSpPr>
              <p:cNvPr id="244" name="群組 148">
                <a:extLst>
                  <a:ext uri="{FF2B5EF4-FFF2-40B4-BE49-F238E27FC236}">
                    <a16:creationId xmlns:a16="http://schemas.microsoft.com/office/drawing/2014/main" id="{B5FDC057-0685-B0A6-BB40-39AACD6474AE}"/>
                  </a:ext>
                </a:extLst>
              </p:cNvPr>
              <p:cNvGrpSpPr/>
              <p:nvPr/>
            </p:nvGrpSpPr>
            <p:grpSpPr>
              <a:xfrm>
                <a:off x="455343" y="2091974"/>
                <a:ext cx="2918385" cy="1368292"/>
                <a:chOff x="6656939" y="2496004"/>
                <a:chExt cx="2113405" cy="847807"/>
              </a:xfrm>
            </p:grpSpPr>
            <p:sp>
              <p:nvSpPr>
                <p:cNvPr id="249" name="矩形 153">
                  <a:extLst>
                    <a:ext uri="{FF2B5EF4-FFF2-40B4-BE49-F238E27FC236}">
                      <a16:creationId xmlns:a16="http://schemas.microsoft.com/office/drawing/2014/main" id="{6233C306-FD34-1956-D3BD-E6AC9C42D227}"/>
                    </a:ext>
                  </a:extLst>
                </p:cNvPr>
                <p:cNvSpPr/>
                <p:nvPr/>
              </p:nvSpPr>
              <p:spPr bwMode="auto">
                <a:xfrm>
                  <a:off x="6656941" y="2524831"/>
                  <a:ext cx="2113403" cy="288000"/>
                </a:xfrm>
                <a:prstGeom prst="rect">
                  <a:avLst/>
                </a:prstGeom>
                <a:solidFill>
                  <a:srgbClr val="A5A5A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標楷體"/>
                    <a:cs typeface="+mn-cs"/>
                  </a:endParaRPr>
                </a:p>
              </p:txBody>
            </p:sp>
            <p:sp>
              <p:nvSpPr>
                <p:cNvPr id="250" name="矩形 154">
                  <a:extLst>
                    <a:ext uri="{FF2B5EF4-FFF2-40B4-BE49-F238E27FC236}">
                      <a16:creationId xmlns:a16="http://schemas.microsoft.com/office/drawing/2014/main" id="{F46AF827-D68D-A797-01AF-474AAB78EF9A}"/>
                    </a:ext>
                  </a:extLst>
                </p:cNvPr>
                <p:cNvSpPr/>
                <p:nvPr/>
              </p:nvSpPr>
              <p:spPr bwMode="auto">
                <a:xfrm>
                  <a:off x="6656940" y="2806303"/>
                  <a:ext cx="2113404" cy="537508"/>
                </a:xfrm>
                <a:prstGeom prst="rect">
                  <a:avLst/>
                </a:prstGeom>
                <a:solidFill>
                  <a:srgbClr val="A5A5A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標楷體"/>
                    <a:cs typeface="+mn-cs"/>
                  </a:endParaRPr>
                </a:p>
              </p:txBody>
            </p:sp>
            <p:sp>
              <p:nvSpPr>
                <p:cNvPr id="251" name="矩形 155">
                  <a:extLst>
                    <a:ext uri="{FF2B5EF4-FFF2-40B4-BE49-F238E27FC236}">
                      <a16:creationId xmlns:a16="http://schemas.microsoft.com/office/drawing/2014/main" id="{E0B198D0-E903-9A41-CBEE-6159313805FA}"/>
                    </a:ext>
                  </a:extLst>
                </p:cNvPr>
                <p:cNvSpPr/>
                <p:nvPr/>
              </p:nvSpPr>
              <p:spPr bwMode="auto">
                <a:xfrm>
                  <a:off x="7416862" y="2807015"/>
                  <a:ext cx="617007" cy="128648"/>
                </a:xfrm>
                <a:prstGeom prst="rect">
                  <a:avLst/>
                </a:prstGeom>
                <a:solidFill>
                  <a:srgbClr val="A5A5A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標楷體"/>
                    <a:cs typeface="+mn-cs"/>
                  </a:endParaRPr>
                </a:p>
              </p:txBody>
            </p:sp>
            <p:sp>
              <p:nvSpPr>
                <p:cNvPr id="252" name="手繪多邊形 66">
                  <a:extLst>
                    <a:ext uri="{FF2B5EF4-FFF2-40B4-BE49-F238E27FC236}">
                      <a16:creationId xmlns:a16="http://schemas.microsoft.com/office/drawing/2014/main" id="{2476E3D8-C201-4ECF-C76E-52DB04A2605A}"/>
                    </a:ext>
                  </a:extLst>
                </p:cNvPr>
                <p:cNvSpPr/>
                <p:nvPr/>
              </p:nvSpPr>
              <p:spPr bwMode="auto">
                <a:xfrm>
                  <a:off x="6656939" y="2496004"/>
                  <a:ext cx="2113404" cy="282569"/>
                </a:xfrm>
                <a:custGeom>
                  <a:avLst/>
                  <a:gdLst>
                    <a:gd name="connsiteX0" fmla="*/ 0 w 2095706"/>
                    <a:gd name="connsiteY0" fmla="*/ 0 h 296562"/>
                    <a:gd name="connsiteX1" fmla="*/ 306447 w 2095706"/>
                    <a:gd name="connsiteY1" fmla="*/ 0 h 296562"/>
                    <a:gd name="connsiteX2" fmla="*/ 603009 w 2095706"/>
                    <a:gd name="connsiteY2" fmla="*/ 296562 h 296562"/>
                    <a:gd name="connsiteX3" fmla="*/ 1492696 w 2095706"/>
                    <a:gd name="connsiteY3" fmla="*/ 296562 h 296562"/>
                    <a:gd name="connsiteX4" fmla="*/ 1759602 w 2095706"/>
                    <a:gd name="connsiteY4" fmla="*/ 29656 h 296562"/>
                    <a:gd name="connsiteX5" fmla="*/ 2095706 w 2095706"/>
                    <a:gd name="connsiteY5" fmla="*/ 29656 h 2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706" h="296562">
                      <a:moveTo>
                        <a:pt x="0" y="0"/>
                      </a:moveTo>
                      <a:lnTo>
                        <a:pt x="306447" y="0"/>
                      </a:lnTo>
                      <a:lnTo>
                        <a:pt x="603009" y="296562"/>
                      </a:lnTo>
                      <a:lnTo>
                        <a:pt x="1492696" y="296562"/>
                      </a:lnTo>
                      <a:lnTo>
                        <a:pt x="1759602" y="29656"/>
                      </a:lnTo>
                      <a:lnTo>
                        <a:pt x="2095706" y="29656"/>
                      </a:lnTo>
                    </a:path>
                  </a:pathLst>
                </a:custGeom>
                <a:solidFill>
                  <a:srgbClr val="DAE3F3"/>
                </a:solidFill>
                <a:ln w="101600" cap="flat" cmpd="sng" algn="ctr">
                  <a:solidFill>
                    <a:srgbClr val="FF5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標楷體"/>
                    <a:cs typeface="+mn-cs"/>
                  </a:endParaRPr>
                </a:p>
              </p:txBody>
            </p:sp>
            <p:sp>
              <p:nvSpPr>
                <p:cNvPr id="253" name="矩形 157">
                  <a:extLst>
                    <a:ext uri="{FF2B5EF4-FFF2-40B4-BE49-F238E27FC236}">
                      <a16:creationId xmlns:a16="http://schemas.microsoft.com/office/drawing/2014/main" id="{69CC94EF-5FBC-F03C-16C4-EB7BB5AAA223}"/>
                    </a:ext>
                  </a:extLst>
                </p:cNvPr>
                <p:cNvSpPr/>
                <p:nvPr/>
              </p:nvSpPr>
              <p:spPr bwMode="auto">
                <a:xfrm>
                  <a:off x="7013236" y="2813895"/>
                  <a:ext cx="411173" cy="462410"/>
                </a:xfrm>
                <a:prstGeom prst="rect">
                  <a:avLst/>
                </a:prstGeom>
                <a:solidFill>
                  <a:srgbClr val="70AD47"/>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1" i="0" u="none" strike="noStrike" kern="0" cap="none" spc="0" normalizeH="0" baseline="0" noProof="0" dirty="0">
                    <a:ln>
                      <a:noFill/>
                    </a:ln>
                    <a:solidFill>
                      <a:prstClr val="white"/>
                    </a:solidFill>
                    <a:effectLst/>
                    <a:uLnTx/>
                    <a:uFillTx/>
                    <a:latin typeface="Calibri"/>
                    <a:ea typeface="標楷體"/>
                    <a:cs typeface="+mn-cs"/>
                  </a:endParaRPr>
                </a:p>
              </p:txBody>
            </p:sp>
            <p:sp>
              <p:nvSpPr>
                <p:cNvPr id="254" name="矩形 158">
                  <a:extLst>
                    <a:ext uri="{FF2B5EF4-FFF2-40B4-BE49-F238E27FC236}">
                      <a16:creationId xmlns:a16="http://schemas.microsoft.com/office/drawing/2014/main" id="{7D582E2D-8D0D-90C1-F724-DB8F58357862}"/>
                    </a:ext>
                  </a:extLst>
                </p:cNvPr>
                <p:cNvSpPr/>
                <p:nvPr/>
              </p:nvSpPr>
              <p:spPr bwMode="auto">
                <a:xfrm>
                  <a:off x="8023096" y="2810534"/>
                  <a:ext cx="411173" cy="462410"/>
                </a:xfrm>
                <a:prstGeom prst="rect">
                  <a:avLst/>
                </a:prstGeom>
                <a:solidFill>
                  <a:srgbClr val="70AD47"/>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1" i="0" u="none" strike="noStrike" kern="0" cap="none" spc="0" normalizeH="0" baseline="0" noProof="0" dirty="0">
                    <a:ln>
                      <a:noFill/>
                    </a:ln>
                    <a:solidFill>
                      <a:prstClr val="white"/>
                    </a:solidFill>
                    <a:effectLst/>
                    <a:uLnTx/>
                    <a:uFillTx/>
                    <a:latin typeface="Calibri"/>
                    <a:ea typeface="標楷體"/>
                    <a:cs typeface="+mn-cs"/>
                  </a:endParaRPr>
                </a:p>
              </p:txBody>
            </p:sp>
          </p:grpSp>
          <p:grpSp>
            <p:nvGrpSpPr>
              <p:cNvPr id="245" name="群組 149">
                <a:extLst>
                  <a:ext uri="{FF2B5EF4-FFF2-40B4-BE49-F238E27FC236}">
                    <a16:creationId xmlns:a16="http://schemas.microsoft.com/office/drawing/2014/main" id="{D905C117-259D-9CD4-7D4B-B0125E2706B7}"/>
                  </a:ext>
                </a:extLst>
              </p:cNvPr>
              <p:cNvGrpSpPr/>
              <p:nvPr/>
            </p:nvGrpSpPr>
            <p:grpSpPr>
              <a:xfrm>
                <a:off x="1421049" y="2983253"/>
                <a:ext cx="1070411" cy="559423"/>
                <a:chOff x="648214" y="4129924"/>
                <a:chExt cx="1070411" cy="559423"/>
              </a:xfrm>
            </p:grpSpPr>
            <p:sp>
              <p:nvSpPr>
                <p:cNvPr id="247" name="橢圓 151">
                  <a:extLst>
                    <a:ext uri="{FF2B5EF4-FFF2-40B4-BE49-F238E27FC236}">
                      <a16:creationId xmlns:a16="http://schemas.microsoft.com/office/drawing/2014/main" id="{C7C0A595-B2F0-C32C-4AD1-48DE6EFDC267}"/>
                    </a:ext>
                  </a:extLst>
                </p:cNvPr>
                <p:cNvSpPr/>
                <p:nvPr/>
              </p:nvSpPr>
              <p:spPr>
                <a:xfrm>
                  <a:off x="996393" y="4137343"/>
                  <a:ext cx="351557" cy="397026"/>
                </a:xfrm>
                <a:prstGeom prst="ellipse">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微軟正黑體 Light" panose="020B0304030504040204" pitchFamily="34" charset="-120"/>
                    <a:cs typeface="+mn-cs"/>
                  </a:endParaRPr>
                </a:p>
              </p:txBody>
            </p:sp>
            <p:sp>
              <p:nvSpPr>
                <p:cNvPr id="248" name="文字方塊 152">
                  <a:extLst>
                    <a:ext uri="{FF2B5EF4-FFF2-40B4-BE49-F238E27FC236}">
                      <a16:creationId xmlns:a16="http://schemas.microsoft.com/office/drawing/2014/main" id="{D4E6A432-6FA5-3B23-02AB-C35F8F99BB24}"/>
                    </a:ext>
                  </a:extLst>
                </p:cNvPr>
                <p:cNvSpPr txBox="1"/>
                <p:nvPr/>
              </p:nvSpPr>
              <p:spPr>
                <a:xfrm>
                  <a:off x="648214" y="4129924"/>
                  <a:ext cx="1070411" cy="55942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100" b="0" i="0" u="none" strike="noStrike" kern="0" cap="none" spc="0" normalizeH="0" baseline="0" noProof="0" dirty="0">
                      <a:ln>
                        <a:noFill/>
                      </a:ln>
                      <a:solidFill>
                        <a:prstClr val="black"/>
                      </a:solidFill>
                      <a:effectLst/>
                      <a:uLnTx/>
                      <a:uFillTx/>
                      <a:ea typeface="微軟正黑體 Light" panose="020B0304030504040204" pitchFamily="34" charset="-120"/>
                    </a:rPr>
                    <a:t>current</a:t>
                  </a:r>
                  <a:endParaRPr kumimoji="0" lang="zh-TW" altLang="en-US" sz="1100" b="0" i="0" u="none" strike="noStrike" kern="0" cap="none" spc="0" normalizeH="0" baseline="30000" noProof="0" dirty="0">
                    <a:ln>
                      <a:noFill/>
                    </a:ln>
                    <a:solidFill>
                      <a:prstClr val="black"/>
                    </a:solidFill>
                    <a:effectLst/>
                    <a:uLnTx/>
                    <a:uFillTx/>
                    <a:ea typeface="微軟正黑體 Light" panose="020B0304030504040204" pitchFamily="34" charset="-120"/>
                  </a:endParaRPr>
                </a:p>
              </p:txBody>
            </p:sp>
          </p:grpSp>
          <p:cxnSp>
            <p:nvCxnSpPr>
              <p:cNvPr id="246" name="直線單箭頭接點 72">
                <a:extLst>
                  <a:ext uri="{FF2B5EF4-FFF2-40B4-BE49-F238E27FC236}">
                    <a16:creationId xmlns:a16="http://schemas.microsoft.com/office/drawing/2014/main" id="{B1028E3B-C180-C005-7CB7-0570E29ED216}"/>
                  </a:ext>
                </a:extLst>
              </p:cNvPr>
              <p:cNvCxnSpPr>
                <a:stCxn id="254" idx="1"/>
                <a:endCxn id="253" idx="3"/>
              </p:cNvCxnSpPr>
              <p:nvPr/>
            </p:nvCxnSpPr>
            <p:spPr>
              <a:xfrm flipH="1">
                <a:off x="1515137" y="2972746"/>
                <a:ext cx="826722" cy="5424"/>
              </a:xfrm>
              <a:prstGeom prst="straightConnector1">
                <a:avLst/>
              </a:prstGeom>
              <a:noFill/>
              <a:ln w="19050" cap="flat" cmpd="sng" algn="ctr">
                <a:solidFill>
                  <a:srgbClr val="44546A"/>
                </a:solidFill>
                <a:prstDash val="solid"/>
                <a:miter lim="800000"/>
                <a:headEnd type="none"/>
                <a:tailEnd type="arrow"/>
              </a:ln>
              <a:effectLst/>
            </p:spPr>
          </p:cxnSp>
        </p:grpSp>
        <p:grpSp>
          <p:nvGrpSpPr>
            <p:cNvPr id="235" name="群組 139">
              <a:extLst>
                <a:ext uri="{FF2B5EF4-FFF2-40B4-BE49-F238E27FC236}">
                  <a16:creationId xmlns:a16="http://schemas.microsoft.com/office/drawing/2014/main" id="{99762203-3A25-027F-B785-B79F92D4F8E2}"/>
                </a:ext>
              </a:extLst>
            </p:cNvPr>
            <p:cNvGrpSpPr/>
            <p:nvPr/>
          </p:nvGrpSpPr>
          <p:grpSpPr>
            <a:xfrm>
              <a:off x="9917332" y="2254564"/>
              <a:ext cx="329554" cy="571933"/>
              <a:chOff x="1318434" y="1905779"/>
              <a:chExt cx="393404" cy="632009"/>
            </a:xfrm>
          </p:grpSpPr>
          <p:cxnSp>
            <p:nvCxnSpPr>
              <p:cNvPr id="242" name="直線接點 146">
                <a:extLst>
                  <a:ext uri="{FF2B5EF4-FFF2-40B4-BE49-F238E27FC236}">
                    <a16:creationId xmlns:a16="http://schemas.microsoft.com/office/drawing/2014/main" id="{2B83BC11-A79E-6E39-CFB6-8D8C2D8AE607}"/>
                  </a:ext>
                </a:extLst>
              </p:cNvPr>
              <p:cNvCxnSpPr/>
              <p:nvPr/>
            </p:nvCxnSpPr>
            <p:spPr>
              <a:xfrm>
                <a:off x="1538477" y="2219537"/>
                <a:ext cx="0" cy="318251"/>
              </a:xfrm>
              <a:prstGeom prst="line">
                <a:avLst/>
              </a:prstGeom>
              <a:noFill/>
              <a:ln w="28575" cap="flat" cmpd="sng" algn="ctr">
                <a:solidFill>
                  <a:srgbClr val="44546A"/>
                </a:solidFill>
                <a:prstDash val="solid"/>
                <a:miter lim="800000"/>
                <a:headEnd type="none"/>
                <a:tailEnd type="none" w="lg" len="med"/>
              </a:ln>
              <a:effectLst/>
            </p:spPr>
          </p:cxnSp>
          <p:sp>
            <p:nvSpPr>
              <p:cNvPr id="243" name="圓形圖 69">
                <a:extLst>
                  <a:ext uri="{FF2B5EF4-FFF2-40B4-BE49-F238E27FC236}">
                    <a16:creationId xmlns:a16="http://schemas.microsoft.com/office/drawing/2014/main" id="{766605F1-E49F-9D64-ECC3-2CF0B48FEFDB}"/>
                  </a:ext>
                </a:extLst>
              </p:cNvPr>
              <p:cNvSpPr/>
              <p:nvPr/>
            </p:nvSpPr>
            <p:spPr bwMode="auto">
              <a:xfrm rot="19496728">
                <a:off x="1318434" y="1905779"/>
                <a:ext cx="393404" cy="465437"/>
              </a:xfrm>
              <a:prstGeom prst="pie">
                <a:avLst/>
              </a:prstGeom>
              <a:solidFill>
                <a:srgbClr val="FF643F"/>
              </a:solidFill>
              <a:ln w="12700" cap="flat" cmpd="sng" algn="ctr">
                <a:solidFill>
                  <a:srgbClr val="FF3300"/>
                </a:solid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標楷體"/>
                  <a:cs typeface="+mn-cs"/>
                </a:endParaRPr>
              </a:p>
            </p:txBody>
          </p:sp>
        </p:grpSp>
        <p:grpSp>
          <p:nvGrpSpPr>
            <p:cNvPr id="236" name="群組 140">
              <a:extLst>
                <a:ext uri="{FF2B5EF4-FFF2-40B4-BE49-F238E27FC236}">
                  <a16:creationId xmlns:a16="http://schemas.microsoft.com/office/drawing/2014/main" id="{A877E34C-D9B7-B867-E6C8-CFC29BE1F378}"/>
                </a:ext>
              </a:extLst>
            </p:cNvPr>
            <p:cNvGrpSpPr/>
            <p:nvPr/>
          </p:nvGrpSpPr>
          <p:grpSpPr>
            <a:xfrm>
              <a:off x="10576194" y="2259908"/>
              <a:ext cx="329554" cy="571933"/>
              <a:chOff x="2104955" y="1911683"/>
              <a:chExt cx="393404" cy="632009"/>
            </a:xfrm>
          </p:grpSpPr>
          <p:cxnSp>
            <p:nvCxnSpPr>
              <p:cNvPr id="240" name="直線接點 144">
                <a:extLst>
                  <a:ext uri="{FF2B5EF4-FFF2-40B4-BE49-F238E27FC236}">
                    <a16:creationId xmlns:a16="http://schemas.microsoft.com/office/drawing/2014/main" id="{8839D103-0BF3-D130-FFAB-7F91AA586E72}"/>
                  </a:ext>
                </a:extLst>
              </p:cNvPr>
              <p:cNvCxnSpPr/>
              <p:nvPr/>
            </p:nvCxnSpPr>
            <p:spPr>
              <a:xfrm>
                <a:off x="2324998" y="2225441"/>
                <a:ext cx="0" cy="318251"/>
              </a:xfrm>
              <a:prstGeom prst="line">
                <a:avLst/>
              </a:prstGeom>
              <a:noFill/>
              <a:ln w="28575" cap="flat" cmpd="sng" algn="ctr">
                <a:solidFill>
                  <a:srgbClr val="44546A"/>
                </a:solidFill>
                <a:prstDash val="solid"/>
                <a:miter lim="800000"/>
                <a:headEnd type="none"/>
                <a:tailEnd type="none" w="lg" len="med"/>
              </a:ln>
              <a:effectLst/>
            </p:spPr>
          </p:cxnSp>
          <p:sp>
            <p:nvSpPr>
              <p:cNvPr id="241" name="圓形圖 71">
                <a:extLst>
                  <a:ext uri="{FF2B5EF4-FFF2-40B4-BE49-F238E27FC236}">
                    <a16:creationId xmlns:a16="http://schemas.microsoft.com/office/drawing/2014/main" id="{C4CE2F35-EB8C-F05B-2D11-C4703A54E644}"/>
                  </a:ext>
                </a:extLst>
              </p:cNvPr>
              <p:cNvSpPr/>
              <p:nvPr/>
            </p:nvSpPr>
            <p:spPr bwMode="auto">
              <a:xfrm rot="19496728">
                <a:off x="2104955" y="1911683"/>
                <a:ext cx="393404" cy="465437"/>
              </a:xfrm>
              <a:prstGeom prst="pie">
                <a:avLst/>
              </a:prstGeom>
              <a:solidFill>
                <a:srgbClr val="FF643F"/>
              </a:solidFill>
              <a:ln w="12700" cap="flat" cmpd="sng" algn="ctr">
                <a:solidFill>
                  <a:srgbClr val="FF3300"/>
                </a:solid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dirty="0">
                  <a:ln>
                    <a:noFill/>
                  </a:ln>
                  <a:solidFill>
                    <a:prstClr val="white"/>
                  </a:solidFill>
                  <a:effectLst/>
                  <a:uLnTx/>
                  <a:uFillTx/>
                  <a:latin typeface="Calibri"/>
                  <a:ea typeface="標楷體"/>
                  <a:cs typeface="+mn-cs"/>
                </a:endParaRPr>
              </a:p>
            </p:txBody>
          </p:sp>
        </p:grpSp>
        <p:sp>
          <p:nvSpPr>
            <p:cNvPr id="237" name="橢圓 141">
              <a:extLst>
                <a:ext uri="{FF2B5EF4-FFF2-40B4-BE49-F238E27FC236}">
                  <a16:creationId xmlns:a16="http://schemas.microsoft.com/office/drawing/2014/main" id="{B9448EE3-01E4-398A-CA0E-30C183049DC1}"/>
                </a:ext>
              </a:extLst>
            </p:cNvPr>
            <p:cNvSpPr/>
            <p:nvPr/>
          </p:nvSpPr>
          <p:spPr>
            <a:xfrm>
              <a:off x="10496345" y="2178395"/>
              <a:ext cx="502415" cy="403615"/>
            </a:xfrm>
            <a:prstGeom prst="ellipse">
              <a:avLst/>
            </a:prstGeom>
            <a:solidFill>
              <a:srgbClr val="FFFF00">
                <a:alpha val="60000"/>
              </a:srgbClr>
            </a:solidFill>
            <a:ln w="19050" cap="flat" cmpd="sng" algn="ctr">
              <a:solidFill>
                <a:sysClr val="window" lastClr="FFFFFF"/>
              </a:solidFill>
              <a:prstDash val="solid"/>
              <a:miter lim="800000"/>
            </a:ln>
            <a:effectLst>
              <a:glow rad="228600">
                <a:srgbClr val="FFC000">
                  <a:satMod val="175000"/>
                  <a:alpha val="40000"/>
                </a:srgbClr>
              </a:glow>
              <a:softEdge rad="3175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標楷體"/>
                <a:cs typeface="+mn-cs"/>
              </a:endParaRPr>
            </a:p>
          </p:txBody>
        </p:sp>
        <p:sp>
          <p:nvSpPr>
            <p:cNvPr id="238" name="菱形 142">
              <a:extLst>
                <a:ext uri="{FF2B5EF4-FFF2-40B4-BE49-F238E27FC236}">
                  <a16:creationId xmlns:a16="http://schemas.microsoft.com/office/drawing/2014/main" id="{653CE11A-D733-9EF8-90A7-FB86358C0544}"/>
                </a:ext>
              </a:extLst>
            </p:cNvPr>
            <p:cNvSpPr/>
            <p:nvPr/>
          </p:nvSpPr>
          <p:spPr>
            <a:xfrm rot="889753">
              <a:off x="10641963" y="2074704"/>
              <a:ext cx="293845" cy="350243"/>
            </a:xfrm>
            <a:prstGeom prst="diamond">
              <a:avLst/>
            </a:prstGeom>
            <a:solidFill>
              <a:srgbClr val="FF99FF"/>
            </a:solidFill>
            <a:ln w="12700" cap="flat" cmpd="sng" algn="ctr">
              <a:solidFill>
                <a:srgbClr val="ED7D31">
                  <a:shade val="15000"/>
                </a:srgbClr>
              </a:solid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標楷體"/>
                <a:cs typeface="+mn-cs"/>
              </a:endParaRPr>
            </a:p>
          </p:txBody>
        </p:sp>
        <p:sp>
          <p:nvSpPr>
            <p:cNvPr id="239" name="橢圓 143">
              <a:extLst>
                <a:ext uri="{FF2B5EF4-FFF2-40B4-BE49-F238E27FC236}">
                  <a16:creationId xmlns:a16="http://schemas.microsoft.com/office/drawing/2014/main" id="{823F0846-19F1-5C92-8177-1F32BF0D3338}"/>
                </a:ext>
              </a:extLst>
            </p:cNvPr>
            <p:cNvSpPr/>
            <p:nvPr/>
          </p:nvSpPr>
          <p:spPr>
            <a:xfrm>
              <a:off x="9968627" y="1922532"/>
              <a:ext cx="336588" cy="269359"/>
            </a:xfrm>
            <a:prstGeom prst="ellipse">
              <a:avLst/>
            </a:prstGeom>
            <a:solidFill>
              <a:srgbClr val="FFC000">
                <a:lumMod val="75000"/>
              </a:srgbClr>
            </a:solidFill>
            <a:ln w="12700" cap="flat" cmpd="sng" algn="ctr">
              <a:solidFill>
                <a:srgbClr val="4472C4">
                  <a:shade val="15000"/>
                </a:srgbClr>
              </a:solid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white"/>
                </a:solidFill>
                <a:effectLst/>
                <a:uLnTx/>
                <a:uFillTx/>
                <a:latin typeface="Calibri"/>
                <a:ea typeface="標楷體"/>
                <a:cs typeface="+mn-cs"/>
              </a:endParaRPr>
            </a:p>
          </p:txBody>
        </p:sp>
      </p:grpSp>
      <p:sp>
        <p:nvSpPr>
          <p:cNvPr id="255" name="矩形 50">
            <a:extLst>
              <a:ext uri="{FF2B5EF4-FFF2-40B4-BE49-F238E27FC236}">
                <a16:creationId xmlns:a16="http://schemas.microsoft.com/office/drawing/2014/main" id="{04345018-9F76-F446-505F-7B049BDF38A0}"/>
              </a:ext>
            </a:extLst>
          </p:cNvPr>
          <p:cNvSpPr/>
          <p:nvPr/>
        </p:nvSpPr>
        <p:spPr>
          <a:xfrm>
            <a:off x="7748250" y="3867607"/>
            <a:ext cx="1596622" cy="188863"/>
          </a:xfrm>
          <a:prstGeom prst="rect">
            <a:avLst/>
          </a:prstGeom>
          <a:solidFill>
            <a:srgbClr val="FFFF00"/>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1" kern="0" dirty="0">
                <a:solidFill>
                  <a:srgbClr val="FF0000"/>
                </a:solidFill>
                <a:latin typeface="Calibri"/>
                <a:ea typeface="標楷體"/>
              </a:rPr>
              <a:t>Bio-Sensing</a:t>
            </a:r>
            <a:endParaRPr kumimoji="0" lang="zh-TW" altLang="en-US" sz="1800" b="1" i="0" u="none" strike="noStrike" kern="0" cap="none" spc="0" normalizeH="0" baseline="0" noProof="0" dirty="0">
              <a:ln>
                <a:noFill/>
              </a:ln>
              <a:solidFill>
                <a:srgbClr val="FF0000"/>
              </a:solidFill>
              <a:effectLst/>
              <a:uLnTx/>
              <a:uFillTx/>
              <a:latin typeface="Calibri"/>
              <a:ea typeface="標楷體"/>
              <a:cs typeface="+mn-cs"/>
            </a:endParaRPr>
          </a:p>
        </p:txBody>
      </p:sp>
      <p:sp>
        <p:nvSpPr>
          <p:cNvPr id="256" name="文字方塊 73">
            <a:extLst>
              <a:ext uri="{FF2B5EF4-FFF2-40B4-BE49-F238E27FC236}">
                <a16:creationId xmlns:a16="http://schemas.microsoft.com/office/drawing/2014/main" id="{58C7C9C4-C98E-E527-6B9E-77649764A105}"/>
              </a:ext>
            </a:extLst>
          </p:cNvPr>
          <p:cNvSpPr txBox="1"/>
          <p:nvPr/>
        </p:nvSpPr>
        <p:spPr>
          <a:xfrm>
            <a:off x="7661168" y="5415685"/>
            <a:ext cx="186629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prstClr val="black"/>
                </a:solidFill>
                <a:effectLst/>
                <a:uLnTx/>
                <a:uFillTx/>
                <a:latin typeface="Calibri"/>
                <a:ea typeface="標楷體"/>
                <a:cs typeface="+mn-cs"/>
              </a:rPr>
              <a:t>FET detects change of electricity discharge</a:t>
            </a:r>
          </a:p>
        </p:txBody>
      </p:sp>
      <p:grpSp>
        <p:nvGrpSpPr>
          <p:cNvPr id="257" name="群組 115">
            <a:extLst>
              <a:ext uri="{FF2B5EF4-FFF2-40B4-BE49-F238E27FC236}">
                <a16:creationId xmlns:a16="http://schemas.microsoft.com/office/drawing/2014/main" id="{494AB215-3D4C-BAC0-BF65-A4E3D8D8F7F5}"/>
              </a:ext>
            </a:extLst>
          </p:cNvPr>
          <p:cNvGrpSpPr/>
          <p:nvPr/>
        </p:nvGrpSpPr>
        <p:grpSpPr>
          <a:xfrm>
            <a:off x="7521861" y="2033773"/>
            <a:ext cx="1972611" cy="1473331"/>
            <a:chOff x="9016191" y="3937983"/>
            <a:chExt cx="2687996" cy="1724887"/>
          </a:xfrm>
        </p:grpSpPr>
        <p:cxnSp>
          <p:nvCxnSpPr>
            <p:cNvPr id="258" name="直線單箭頭接點 11">
              <a:extLst>
                <a:ext uri="{FF2B5EF4-FFF2-40B4-BE49-F238E27FC236}">
                  <a16:creationId xmlns:a16="http://schemas.microsoft.com/office/drawing/2014/main" id="{B7967D6B-F510-34D5-30AA-1E8A69B4F8EB}"/>
                </a:ext>
              </a:extLst>
            </p:cNvPr>
            <p:cNvCxnSpPr/>
            <p:nvPr/>
          </p:nvCxnSpPr>
          <p:spPr>
            <a:xfrm flipH="1" flipV="1">
              <a:off x="9267760" y="3937983"/>
              <a:ext cx="0" cy="1338897"/>
            </a:xfrm>
            <a:prstGeom prst="straightConnector1">
              <a:avLst/>
            </a:prstGeom>
            <a:noFill/>
            <a:ln w="38100" cap="flat" cmpd="sng" algn="ctr">
              <a:solidFill>
                <a:sysClr val="windowText" lastClr="000000"/>
              </a:solidFill>
              <a:prstDash val="solid"/>
              <a:miter lim="800000"/>
              <a:tailEnd type="triangle"/>
            </a:ln>
            <a:effectLst/>
          </p:spPr>
        </p:cxnSp>
        <p:cxnSp>
          <p:nvCxnSpPr>
            <p:cNvPr id="259" name="直線單箭頭接點 12">
              <a:extLst>
                <a:ext uri="{FF2B5EF4-FFF2-40B4-BE49-F238E27FC236}">
                  <a16:creationId xmlns:a16="http://schemas.microsoft.com/office/drawing/2014/main" id="{61828BE5-2032-B6CC-F1DB-2DA3BB7E64BC}"/>
                </a:ext>
              </a:extLst>
            </p:cNvPr>
            <p:cNvCxnSpPr/>
            <p:nvPr/>
          </p:nvCxnSpPr>
          <p:spPr>
            <a:xfrm>
              <a:off x="9279963" y="5256436"/>
              <a:ext cx="2424224" cy="0"/>
            </a:xfrm>
            <a:prstGeom prst="straightConnector1">
              <a:avLst/>
            </a:prstGeom>
            <a:noFill/>
            <a:ln w="38100" cap="flat" cmpd="sng" algn="ctr">
              <a:solidFill>
                <a:sysClr val="windowText" lastClr="000000"/>
              </a:solidFill>
              <a:prstDash val="solid"/>
              <a:miter lim="800000"/>
              <a:tailEnd type="triangle"/>
            </a:ln>
            <a:effectLst/>
          </p:spPr>
        </p:cxnSp>
        <p:sp>
          <p:nvSpPr>
            <p:cNvPr id="260" name="手繪多邊形 53">
              <a:extLst>
                <a:ext uri="{FF2B5EF4-FFF2-40B4-BE49-F238E27FC236}">
                  <a16:creationId xmlns:a16="http://schemas.microsoft.com/office/drawing/2014/main" id="{8E19F3A2-5FF9-99CD-1A61-275DF7A4AA34}"/>
                </a:ext>
              </a:extLst>
            </p:cNvPr>
            <p:cNvSpPr/>
            <p:nvPr/>
          </p:nvSpPr>
          <p:spPr>
            <a:xfrm>
              <a:off x="9297759" y="4156033"/>
              <a:ext cx="2243939" cy="867436"/>
            </a:xfrm>
            <a:custGeom>
              <a:avLst/>
              <a:gdLst>
                <a:gd name="connsiteX0" fmla="*/ 0 w 1509823"/>
                <a:gd name="connsiteY0" fmla="*/ 843785 h 859714"/>
                <a:gd name="connsiteX1" fmla="*/ 308344 w 1509823"/>
                <a:gd name="connsiteY1" fmla="*/ 833152 h 859714"/>
                <a:gd name="connsiteX2" fmla="*/ 542261 w 1509823"/>
                <a:gd name="connsiteY2" fmla="*/ 833152 h 859714"/>
                <a:gd name="connsiteX3" fmla="*/ 542261 w 1509823"/>
                <a:gd name="connsiteY3" fmla="*/ 822520 h 859714"/>
                <a:gd name="connsiteX4" fmla="*/ 584791 w 1509823"/>
                <a:gd name="connsiteY4" fmla="*/ 365320 h 859714"/>
                <a:gd name="connsiteX5" fmla="*/ 733647 w 1509823"/>
                <a:gd name="connsiteY5" fmla="*/ 120771 h 859714"/>
                <a:gd name="connsiteX6" fmla="*/ 1116419 w 1509823"/>
                <a:gd name="connsiteY6" fmla="*/ 14445 h 859714"/>
                <a:gd name="connsiteX7" fmla="*/ 1509823 w 1509823"/>
                <a:gd name="connsiteY7" fmla="*/ 3813 h 85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9823" h="859714">
                  <a:moveTo>
                    <a:pt x="0" y="843785"/>
                  </a:moveTo>
                  <a:lnTo>
                    <a:pt x="308344" y="833152"/>
                  </a:lnTo>
                  <a:cubicBezTo>
                    <a:pt x="398721" y="831380"/>
                    <a:pt x="503275" y="834924"/>
                    <a:pt x="542261" y="833152"/>
                  </a:cubicBezTo>
                  <a:cubicBezTo>
                    <a:pt x="581247" y="831380"/>
                    <a:pt x="535173" y="900492"/>
                    <a:pt x="542261" y="822520"/>
                  </a:cubicBezTo>
                  <a:cubicBezTo>
                    <a:pt x="549349" y="744548"/>
                    <a:pt x="552893" y="482278"/>
                    <a:pt x="584791" y="365320"/>
                  </a:cubicBezTo>
                  <a:cubicBezTo>
                    <a:pt x="616689" y="248362"/>
                    <a:pt x="645042" y="179250"/>
                    <a:pt x="733647" y="120771"/>
                  </a:cubicBezTo>
                  <a:cubicBezTo>
                    <a:pt x="822252" y="62292"/>
                    <a:pt x="987056" y="33938"/>
                    <a:pt x="1116419" y="14445"/>
                  </a:cubicBezTo>
                  <a:cubicBezTo>
                    <a:pt x="1245782" y="-5048"/>
                    <a:pt x="1377802" y="-618"/>
                    <a:pt x="1509823" y="3813"/>
                  </a:cubicBezTo>
                </a:path>
              </a:pathLst>
            </a:custGeom>
            <a:noFill/>
            <a:ln w="28575"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a:ln>
                  <a:noFill/>
                </a:ln>
                <a:solidFill>
                  <a:prstClr val="black"/>
                </a:solidFill>
                <a:effectLst/>
                <a:uLnTx/>
                <a:uFillTx/>
                <a:latin typeface="Calibri"/>
                <a:ea typeface="標楷體"/>
                <a:cs typeface="Times New Roman" panose="02020603050405020304" pitchFamily="18" charset="0"/>
              </a:endParaRPr>
            </a:p>
          </p:txBody>
        </p:sp>
        <p:pic>
          <p:nvPicPr>
            <p:cNvPr id="261" name="圖片 119">
              <a:extLst>
                <a:ext uri="{FF2B5EF4-FFF2-40B4-BE49-F238E27FC236}">
                  <a16:creationId xmlns:a16="http://schemas.microsoft.com/office/drawing/2014/main" id="{DB7FD61C-F2AD-2D60-78B1-8D47BF03D1E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25203"/>
            <a:stretch>
              <a:fillRect/>
            </a:stretch>
          </p:blipFill>
          <p:spPr>
            <a:xfrm>
              <a:off x="9354120" y="4133593"/>
              <a:ext cx="2213139" cy="898088"/>
            </a:xfrm>
            <a:prstGeom prst="rect">
              <a:avLst/>
            </a:prstGeom>
          </p:spPr>
        </p:pic>
        <p:sp>
          <p:nvSpPr>
            <p:cNvPr id="262" name="文字方塊 120">
              <a:extLst>
                <a:ext uri="{FF2B5EF4-FFF2-40B4-BE49-F238E27FC236}">
                  <a16:creationId xmlns:a16="http://schemas.microsoft.com/office/drawing/2014/main" id="{87C8B180-526F-03D3-9CF4-395B86816CFB}"/>
                </a:ext>
              </a:extLst>
            </p:cNvPr>
            <p:cNvSpPr txBox="1"/>
            <p:nvPr/>
          </p:nvSpPr>
          <p:spPr>
            <a:xfrm rot="16200000">
              <a:off x="8863069" y="4539578"/>
              <a:ext cx="482303" cy="176060"/>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solidFill>
                    <a:prstClr val="black"/>
                  </a:solidFill>
                  <a:effectLst/>
                  <a:uLnTx/>
                  <a:uFillTx/>
                  <a:cs typeface="Times New Roman" panose="02020603050405020304" pitchFamily="18" charset="0"/>
                </a:rPr>
                <a:t>I</a:t>
              </a:r>
              <a:endParaRPr kumimoji="0" lang="zh-TW" altLang="en-US" sz="1100" b="1" i="0" u="none" strike="noStrike" kern="0" cap="none" spc="0" normalizeH="0" baseline="0" noProof="0" dirty="0">
                <a:ln>
                  <a:noFill/>
                </a:ln>
                <a:solidFill>
                  <a:prstClr val="black"/>
                </a:solidFill>
                <a:effectLst/>
                <a:uLnTx/>
                <a:uFillTx/>
                <a:cs typeface="Times New Roman" panose="02020603050405020304" pitchFamily="18" charset="0"/>
              </a:endParaRPr>
            </a:p>
          </p:txBody>
        </p:sp>
        <p:sp>
          <p:nvSpPr>
            <p:cNvPr id="263" name="文字方塊 121">
              <a:extLst>
                <a:ext uri="{FF2B5EF4-FFF2-40B4-BE49-F238E27FC236}">
                  <a16:creationId xmlns:a16="http://schemas.microsoft.com/office/drawing/2014/main" id="{8D53C2D6-6050-5F47-9620-C2AB3457095F}"/>
                </a:ext>
              </a:extLst>
            </p:cNvPr>
            <p:cNvSpPr txBox="1"/>
            <p:nvPr/>
          </p:nvSpPr>
          <p:spPr>
            <a:xfrm>
              <a:off x="10274942" y="5306385"/>
              <a:ext cx="365223" cy="35648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solidFill>
                    <a:prstClr val="black"/>
                  </a:solidFill>
                  <a:effectLst/>
                  <a:uLnTx/>
                  <a:uFillTx/>
                  <a:cs typeface="Times New Roman" panose="02020603050405020304" pitchFamily="18" charset="0"/>
                </a:rPr>
                <a:t>V</a:t>
              </a:r>
              <a:endParaRPr kumimoji="0" lang="zh-TW" altLang="en-US" sz="1100" b="1" i="0" u="none" strike="noStrike" kern="0" cap="none" spc="0" normalizeH="0" baseline="0" noProof="0" dirty="0">
                <a:ln>
                  <a:noFill/>
                </a:ln>
                <a:solidFill>
                  <a:prstClr val="black"/>
                </a:solidFill>
                <a:effectLst/>
                <a:uLnTx/>
                <a:uFillTx/>
                <a:cs typeface="Times New Roman" panose="02020603050405020304" pitchFamily="18" charset="0"/>
              </a:endParaRPr>
            </a:p>
          </p:txBody>
        </p:sp>
        <p:sp>
          <p:nvSpPr>
            <p:cNvPr id="264" name="Arrow: Right 2">
              <a:extLst>
                <a:ext uri="{FF2B5EF4-FFF2-40B4-BE49-F238E27FC236}">
                  <a16:creationId xmlns:a16="http://schemas.microsoft.com/office/drawing/2014/main" id="{7F315F54-7B77-BB00-66CC-00B2B5899B95}"/>
                </a:ext>
              </a:extLst>
            </p:cNvPr>
            <p:cNvSpPr/>
            <p:nvPr/>
          </p:nvSpPr>
          <p:spPr>
            <a:xfrm>
              <a:off x="10347162" y="4530407"/>
              <a:ext cx="468000" cy="116948"/>
            </a:xfrm>
            <a:prstGeom prst="rightArrow">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a:ea typeface="標楷體"/>
                <a:cs typeface="Times New Roman" panose="02020603050405020304" pitchFamily="18" charset="0"/>
              </a:endParaRPr>
            </a:p>
          </p:txBody>
        </p:sp>
        <p:pic>
          <p:nvPicPr>
            <p:cNvPr id="265" name="圖片 123">
              <a:extLst>
                <a:ext uri="{FF2B5EF4-FFF2-40B4-BE49-F238E27FC236}">
                  <a16:creationId xmlns:a16="http://schemas.microsoft.com/office/drawing/2014/main" id="{97FBD05A-9715-E897-4F86-BDA63D350B6E}"/>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17679"/>
            <a:stretch>
              <a:fillRect/>
            </a:stretch>
          </p:blipFill>
          <p:spPr>
            <a:xfrm>
              <a:off x="9291355" y="4141591"/>
              <a:ext cx="1853564" cy="898088"/>
            </a:xfrm>
            <a:prstGeom prst="rect">
              <a:avLst/>
            </a:prstGeom>
          </p:spPr>
        </p:pic>
        <p:sp>
          <p:nvSpPr>
            <p:cNvPr id="266" name="Arrow: Right 130">
              <a:extLst>
                <a:ext uri="{FF2B5EF4-FFF2-40B4-BE49-F238E27FC236}">
                  <a16:creationId xmlns:a16="http://schemas.microsoft.com/office/drawing/2014/main" id="{1DEBD823-0DFC-7FC6-4C4B-A8AC7772CCC8}"/>
                </a:ext>
              </a:extLst>
            </p:cNvPr>
            <p:cNvSpPr/>
            <p:nvPr/>
          </p:nvSpPr>
          <p:spPr>
            <a:xfrm rot="10800000">
              <a:off x="9406550" y="4525281"/>
              <a:ext cx="468000" cy="116948"/>
            </a:xfrm>
            <a:prstGeom prst="rightArrow">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a:ea typeface="標楷體"/>
                <a:cs typeface="Times New Roman" panose="02020603050405020304" pitchFamily="18" charset="0"/>
              </a:endParaRPr>
            </a:p>
          </p:txBody>
        </p:sp>
      </p:grpSp>
      <p:pic>
        <p:nvPicPr>
          <p:cNvPr id="267" name="圖片 110" descr="一張含有 電腦, 筆記型電腦, 文字, 電子裝置 的圖片&#10;&#10;AI 產生的內容可能不正確。">
            <a:extLst>
              <a:ext uri="{FF2B5EF4-FFF2-40B4-BE49-F238E27FC236}">
                <a16:creationId xmlns:a16="http://schemas.microsoft.com/office/drawing/2014/main" id="{F67AFF93-F701-43A6-E486-D55C2F47F69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854011" y="2084031"/>
            <a:ext cx="1394863" cy="1216627"/>
          </a:xfrm>
          <a:prstGeom prst="rect">
            <a:avLst/>
          </a:prstGeom>
        </p:spPr>
      </p:pic>
      <p:sp>
        <p:nvSpPr>
          <p:cNvPr id="268" name="矩形 50">
            <a:extLst>
              <a:ext uri="{FF2B5EF4-FFF2-40B4-BE49-F238E27FC236}">
                <a16:creationId xmlns:a16="http://schemas.microsoft.com/office/drawing/2014/main" id="{A914FB6E-B1D0-9B3B-04AB-CD69A6FF34B6}"/>
              </a:ext>
            </a:extLst>
          </p:cNvPr>
          <p:cNvSpPr/>
          <p:nvPr/>
        </p:nvSpPr>
        <p:spPr>
          <a:xfrm>
            <a:off x="9854011" y="3867606"/>
            <a:ext cx="1596622" cy="188863"/>
          </a:xfrm>
          <a:prstGeom prst="rect">
            <a:avLst/>
          </a:prstGeom>
          <a:solidFill>
            <a:srgbClr val="FFFF00"/>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1" kern="0" dirty="0">
                <a:solidFill>
                  <a:srgbClr val="FF0000"/>
                </a:solidFill>
                <a:latin typeface="Calibri"/>
                <a:ea typeface="標楷體"/>
              </a:rPr>
              <a:t>Signal Reading</a:t>
            </a:r>
            <a:endParaRPr kumimoji="0" lang="zh-TW" altLang="en-US" sz="1800" b="1" i="0" u="none" strike="noStrike" kern="0" cap="none" spc="0" normalizeH="0" baseline="0" noProof="0" dirty="0">
              <a:ln>
                <a:noFill/>
              </a:ln>
              <a:solidFill>
                <a:srgbClr val="FF0000"/>
              </a:solidFill>
              <a:effectLst/>
              <a:uLnTx/>
              <a:uFillTx/>
              <a:latin typeface="Calibri"/>
              <a:ea typeface="標楷體"/>
              <a:cs typeface="+mn-cs"/>
            </a:endParaRPr>
          </a:p>
        </p:txBody>
      </p:sp>
      <p:pic>
        <p:nvPicPr>
          <p:cNvPr id="269" name="圖片 6" descr="一張含有 電腦, 筆記型電腦, 輸出裝置, 電子裝置 的圖片&#10;&#10;AI 產生的內容可能不正確。">
            <a:extLst>
              <a:ext uri="{FF2B5EF4-FFF2-40B4-BE49-F238E27FC236}">
                <a16:creationId xmlns:a16="http://schemas.microsoft.com/office/drawing/2014/main" id="{705765D9-978C-1A79-53FC-72AC30C103AB}"/>
              </a:ext>
            </a:extLst>
          </p:cNvPr>
          <p:cNvPicPr>
            <a:picLocks noChangeAspect="1"/>
          </p:cNvPicPr>
          <p:nvPr/>
        </p:nvPicPr>
        <p:blipFill>
          <a:blip r:embed="rId9"/>
          <a:stretch>
            <a:fillRect/>
          </a:stretch>
        </p:blipFill>
        <p:spPr>
          <a:xfrm>
            <a:off x="9897025" y="4210345"/>
            <a:ext cx="1368374" cy="1260819"/>
          </a:xfrm>
          <a:prstGeom prst="rect">
            <a:avLst/>
          </a:prstGeom>
        </p:spPr>
      </p:pic>
      <p:sp>
        <p:nvSpPr>
          <p:cNvPr id="270" name="文字方塊 96">
            <a:extLst>
              <a:ext uri="{FF2B5EF4-FFF2-40B4-BE49-F238E27FC236}">
                <a16:creationId xmlns:a16="http://schemas.microsoft.com/office/drawing/2014/main" id="{BECE2322-8BEE-C64A-DF1D-8D6854F3137D}"/>
              </a:ext>
            </a:extLst>
          </p:cNvPr>
          <p:cNvSpPr txBox="1"/>
          <p:nvPr/>
        </p:nvSpPr>
        <p:spPr>
          <a:xfrm>
            <a:off x="9822690" y="1448859"/>
            <a:ext cx="186629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kern="0" dirty="0">
                <a:solidFill>
                  <a:prstClr val="black"/>
                </a:solidFill>
                <a:latin typeface="Calibri"/>
                <a:ea typeface="標楷體"/>
              </a:rPr>
              <a:t>AI-powered analytics as value added service </a:t>
            </a:r>
            <a:endParaRPr kumimoji="0" lang="en-US" altLang="zh-TW" sz="1400" b="1" i="0" u="none" strike="noStrike" kern="0" cap="none" spc="0" normalizeH="0" baseline="0" noProof="0" dirty="0">
              <a:ln>
                <a:noFill/>
              </a:ln>
              <a:solidFill>
                <a:prstClr val="black"/>
              </a:solidFill>
              <a:effectLst/>
              <a:uLnTx/>
              <a:uFillTx/>
              <a:latin typeface="Calibri"/>
              <a:ea typeface="標楷體"/>
              <a:cs typeface="+mn-cs"/>
            </a:endParaRPr>
          </a:p>
        </p:txBody>
      </p:sp>
    </p:spTree>
    <p:extLst>
      <p:ext uri="{BB962C8B-B14F-4D97-AF65-F5344CB8AC3E}">
        <p14:creationId xmlns:p14="http://schemas.microsoft.com/office/powerpoint/2010/main" val="389770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054EC99-26AC-D2CA-B691-7A7D026664CC}"/>
              </a:ext>
            </a:extLst>
          </p:cNvPr>
          <p:cNvSpPr txBox="1"/>
          <p:nvPr/>
        </p:nvSpPr>
        <p:spPr>
          <a:xfrm>
            <a:off x="234698" y="1042931"/>
            <a:ext cx="2106166" cy="307777"/>
          </a:xfrm>
          <a:prstGeom prst="rect">
            <a:avLst/>
          </a:prstGeom>
          <a:solidFill>
            <a:schemeClr val="accent2">
              <a:lumMod val="20000"/>
              <a:lumOff val="80000"/>
            </a:schemeClr>
          </a:solidFill>
          <a:ln>
            <a:solidFill>
              <a:schemeClr val="tx1"/>
            </a:solidFill>
          </a:ln>
        </p:spPr>
        <p:txBody>
          <a:bodyPr wrap="square" rtlCol="0">
            <a:spAutoFit/>
          </a:bodyPr>
          <a:lstStyle/>
          <a:p>
            <a:r>
              <a:rPr lang="en-US" sz="1400" b="1" noProof="0" dirty="0">
                <a:latin typeface="微軟正黑體" panose="020B0604030504040204" pitchFamily="34" charset="-120"/>
                <a:ea typeface="微軟正黑體" panose="020B0604030504040204" pitchFamily="34" charset="-120"/>
              </a:rPr>
              <a:t>The </a:t>
            </a:r>
            <a:r>
              <a:rPr lang="en-US" sz="1400" b="1" noProof="0" dirty="0" err="1">
                <a:latin typeface="微軟正黑體" panose="020B0604030504040204" pitchFamily="34" charset="-120"/>
                <a:ea typeface="微軟正黑體" panose="020B0604030504040204" pitchFamily="34" charset="-120"/>
              </a:rPr>
              <a:t>BioFET</a:t>
            </a:r>
            <a:r>
              <a:rPr lang="en-US" sz="1400" b="1" noProof="0" dirty="0">
                <a:latin typeface="微軟正黑體" panose="020B0604030504040204" pitchFamily="34" charset="-120"/>
                <a:ea typeface="微軟正黑體" panose="020B0604030504040204" pitchFamily="34" charset="-120"/>
              </a:rPr>
              <a:t> Advantage</a:t>
            </a:r>
          </a:p>
        </p:txBody>
      </p:sp>
      <p:sp>
        <p:nvSpPr>
          <p:cNvPr id="2" name="文字方塊 1">
            <a:extLst>
              <a:ext uri="{FF2B5EF4-FFF2-40B4-BE49-F238E27FC236}">
                <a16:creationId xmlns:a16="http://schemas.microsoft.com/office/drawing/2014/main" id="{7F893265-E84F-4633-DBA1-19CBDEAE4B69}"/>
              </a:ext>
            </a:extLst>
          </p:cNvPr>
          <p:cNvSpPr txBox="1"/>
          <p:nvPr/>
        </p:nvSpPr>
        <p:spPr>
          <a:xfrm>
            <a:off x="234698" y="1617834"/>
            <a:ext cx="6522718" cy="2862322"/>
          </a:xfrm>
          <a:prstGeom prst="rect">
            <a:avLst/>
          </a:prstGeom>
          <a:noFill/>
        </p:spPr>
        <p:txBody>
          <a:bodyPr wrap="square" rtlCol="0">
            <a:spAutoFit/>
          </a:bodyPr>
          <a:lstStyle/>
          <a:p>
            <a:r>
              <a:rPr lang="en-US" b="1" noProof="0" dirty="0"/>
              <a:t>From Silicon to Signals   </a:t>
            </a:r>
          </a:p>
          <a:p>
            <a:r>
              <a:rPr lang="en-US" noProof="0" dirty="0"/>
              <a:t>The </a:t>
            </a:r>
            <a:r>
              <a:rPr lang="en-US" noProof="0" dirty="0" err="1"/>
              <a:t>Novascope</a:t>
            </a:r>
            <a:r>
              <a:rPr lang="en-US" noProof="0" dirty="0"/>
              <a:t> platform detects target molecules </a:t>
            </a:r>
            <a:r>
              <a:rPr lang="en-US" dirty="0"/>
              <a:t>by reading the information on the change of </a:t>
            </a:r>
            <a:r>
              <a:rPr lang="en-US" noProof="0" dirty="0"/>
              <a:t>direct electrical signals on silicon</a:t>
            </a:r>
            <a:r>
              <a:rPr lang="en-US" dirty="0"/>
              <a:t> caused by the binding of the target molecule and the bioprobe. </a:t>
            </a:r>
            <a:endParaRPr lang="en-US" noProof="0" dirty="0"/>
          </a:p>
          <a:p>
            <a:endParaRPr lang="en-US" dirty="0"/>
          </a:p>
          <a:p>
            <a:r>
              <a:rPr lang="en-US" altLang="zh-TW" dirty="0"/>
              <a:t>The molecular interaction provides the signal required for both qualitative (shift of the electric curve) and quantitative results (magnitude of the shift).  </a:t>
            </a:r>
          </a:p>
          <a:p>
            <a:endParaRPr lang="en-US" noProof="0" dirty="0"/>
          </a:p>
          <a:p>
            <a:endParaRPr lang="en-US" noProof="0" dirty="0"/>
          </a:p>
        </p:txBody>
      </p:sp>
      <p:pic>
        <p:nvPicPr>
          <p:cNvPr id="8" name="圖片 7" descr="一張含有 行, 圖表, 繪圖, 字型 的圖片&#10;&#10;AI 產生的內容可能不正確。">
            <a:extLst>
              <a:ext uri="{FF2B5EF4-FFF2-40B4-BE49-F238E27FC236}">
                <a16:creationId xmlns:a16="http://schemas.microsoft.com/office/drawing/2014/main" id="{47A718EA-6237-47ED-8C14-4F3BE3FC0E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5539" y="1831083"/>
            <a:ext cx="3965295" cy="2435824"/>
          </a:xfrm>
          <a:prstGeom prst="rect">
            <a:avLst/>
          </a:prstGeom>
        </p:spPr>
      </p:pic>
      <p:sp>
        <p:nvSpPr>
          <p:cNvPr id="3" name="文字方塊 2">
            <a:extLst>
              <a:ext uri="{FF2B5EF4-FFF2-40B4-BE49-F238E27FC236}">
                <a16:creationId xmlns:a16="http://schemas.microsoft.com/office/drawing/2014/main" id="{2D522AA1-1369-0C55-7D28-61AD6B32757A}"/>
              </a:ext>
            </a:extLst>
          </p:cNvPr>
          <p:cNvSpPr txBox="1"/>
          <p:nvPr/>
        </p:nvSpPr>
        <p:spPr>
          <a:xfrm>
            <a:off x="234697" y="407339"/>
            <a:ext cx="1709497" cy="338554"/>
          </a:xfrm>
          <a:prstGeom prst="rect">
            <a:avLst/>
          </a:prstGeom>
          <a:solidFill>
            <a:srgbClr val="FFFF00"/>
          </a:solidFill>
          <a:ln>
            <a:solidFill>
              <a:schemeClr val="tx1"/>
            </a:solidFill>
          </a:ln>
        </p:spPr>
        <p:txBody>
          <a:bodyPr wrap="square" rtlCol="0">
            <a:spAutoFit/>
          </a:bodyPr>
          <a:lstStyle/>
          <a:p>
            <a:r>
              <a:rPr lang="en-US" sz="1600" b="1" noProof="0" dirty="0">
                <a:latin typeface="微軟正黑體" panose="020B0604030504040204" pitchFamily="34" charset="-120"/>
                <a:ea typeface="微軟正黑體" panose="020B0604030504040204" pitchFamily="34" charset="-120"/>
              </a:rPr>
              <a:t>TECHNOLOGY </a:t>
            </a:r>
          </a:p>
        </p:txBody>
      </p:sp>
      <p:sp>
        <p:nvSpPr>
          <p:cNvPr id="4" name="Slide Number Placeholder 3">
            <a:extLst>
              <a:ext uri="{FF2B5EF4-FFF2-40B4-BE49-F238E27FC236}">
                <a16:creationId xmlns:a16="http://schemas.microsoft.com/office/drawing/2014/main" id="{A8CC7351-0C09-4E0E-3E65-C8FED2DDAA5F}"/>
              </a:ext>
            </a:extLst>
          </p:cNvPr>
          <p:cNvSpPr>
            <a:spLocks noGrp="1"/>
          </p:cNvSpPr>
          <p:nvPr>
            <p:ph type="sldNum" sz="quarter" idx="12"/>
          </p:nvPr>
        </p:nvSpPr>
        <p:spPr/>
        <p:txBody>
          <a:bodyPr/>
          <a:lstStyle/>
          <a:p>
            <a:fld id="{C73110D0-AE1D-47B2-8E18-2409A0F3B654}" type="slidenum">
              <a:rPr lang="zh-TW" altLang="en-US" smtClean="0"/>
              <a:t>17</a:t>
            </a:fld>
            <a:endParaRPr lang="zh-TW" altLang="en-US"/>
          </a:p>
        </p:txBody>
      </p:sp>
      <p:sp>
        <p:nvSpPr>
          <p:cNvPr id="6" name="TextBox 5">
            <a:extLst>
              <a:ext uri="{FF2B5EF4-FFF2-40B4-BE49-F238E27FC236}">
                <a16:creationId xmlns:a16="http://schemas.microsoft.com/office/drawing/2014/main" id="{05CF5435-576A-3BBC-4448-21DB9A9AB0A6}"/>
              </a:ext>
            </a:extLst>
          </p:cNvPr>
          <p:cNvSpPr txBox="1"/>
          <p:nvPr/>
        </p:nvSpPr>
        <p:spPr>
          <a:xfrm>
            <a:off x="2400743" y="981375"/>
            <a:ext cx="5977139" cy="430887"/>
          </a:xfrm>
          <a:prstGeom prst="rect">
            <a:avLst/>
          </a:prstGeom>
          <a:noFill/>
        </p:spPr>
        <p:txBody>
          <a:bodyPr wrap="square" rtlCol="0">
            <a:spAutoFit/>
          </a:bodyPr>
          <a:lstStyle/>
          <a:p>
            <a:r>
              <a:rPr lang="en-US" altLang="zh-TW" sz="2200" b="1" dirty="0"/>
              <a:t>From Probes to Processors </a:t>
            </a:r>
            <a:endParaRPr lang="zh-TW" altLang="en-US" sz="2200" b="1" dirty="0"/>
          </a:p>
        </p:txBody>
      </p:sp>
    </p:spTree>
    <p:extLst>
      <p:ext uri="{BB962C8B-B14F-4D97-AF65-F5344CB8AC3E}">
        <p14:creationId xmlns:p14="http://schemas.microsoft.com/office/powerpoint/2010/main" val="1223343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6AB86-4E81-D7A9-C414-31A42D1C31B5}"/>
            </a:ext>
          </a:extLst>
        </p:cNvPr>
        <p:cNvGrpSpPr/>
        <p:nvPr/>
      </p:nvGrpSpPr>
      <p:grpSpPr>
        <a:xfrm>
          <a:off x="0" y="0"/>
          <a:ext cx="0" cy="0"/>
          <a:chOff x="0" y="0"/>
          <a:chExt cx="0" cy="0"/>
        </a:xfrm>
      </p:grpSpPr>
      <p:sp>
        <p:nvSpPr>
          <p:cNvPr id="7" name="文字方塊 6">
            <a:extLst>
              <a:ext uri="{FF2B5EF4-FFF2-40B4-BE49-F238E27FC236}">
                <a16:creationId xmlns:a16="http://schemas.microsoft.com/office/drawing/2014/main" id="{5D22E123-57BA-7AFE-7A27-50BD5C494EC7}"/>
              </a:ext>
            </a:extLst>
          </p:cNvPr>
          <p:cNvSpPr txBox="1"/>
          <p:nvPr/>
        </p:nvSpPr>
        <p:spPr>
          <a:xfrm>
            <a:off x="111998" y="787095"/>
            <a:ext cx="2082562" cy="307777"/>
          </a:xfrm>
          <a:prstGeom prst="rect">
            <a:avLst/>
          </a:prstGeom>
          <a:solidFill>
            <a:schemeClr val="accent2">
              <a:lumMod val="20000"/>
              <a:lumOff val="80000"/>
            </a:schemeClr>
          </a:solidFill>
          <a:ln>
            <a:solidFill>
              <a:schemeClr val="tx1"/>
            </a:solidFill>
          </a:ln>
        </p:spPr>
        <p:txBody>
          <a:bodyPr wrap="square" rtlCol="0">
            <a:spAutoFit/>
          </a:bodyPr>
          <a:lstStyle/>
          <a:p>
            <a:r>
              <a:rPr lang="en-US" sz="1400" b="1" dirty="0">
                <a:latin typeface="微軟正黑體" panose="020B0604030504040204" pitchFamily="34" charset="-120"/>
                <a:ea typeface="微軟正黑體" panose="020B0604030504040204" pitchFamily="34" charset="-120"/>
              </a:rPr>
              <a:t>Intellectual Property </a:t>
            </a:r>
            <a:endParaRPr lang="en-US" sz="1400" b="1" noProof="0" dirty="0">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93F63E6A-41A8-C7A8-6BF2-E25BCBA54337}"/>
              </a:ext>
            </a:extLst>
          </p:cNvPr>
          <p:cNvSpPr txBox="1"/>
          <p:nvPr/>
        </p:nvSpPr>
        <p:spPr>
          <a:xfrm>
            <a:off x="87088" y="201861"/>
            <a:ext cx="1686848" cy="338554"/>
          </a:xfrm>
          <a:prstGeom prst="rect">
            <a:avLst/>
          </a:prstGeom>
          <a:solidFill>
            <a:srgbClr val="FFFF00"/>
          </a:solidFill>
          <a:ln>
            <a:solidFill>
              <a:schemeClr val="tx1"/>
            </a:solidFill>
          </a:ln>
        </p:spPr>
        <p:txBody>
          <a:bodyPr wrap="square" rtlCol="0">
            <a:spAutoFit/>
          </a:bodyPr>
          <a:lstStyle/>
          <a:p>
            <a:r>
              <a:rPr lang="en-US" sz="1600" b="1" dirty="0">
                <a:latin typeface="微軟正黑體" panose="020B0604030504040204" pitchFamily="34" charset="-120"/>
                <a:ea typeface="微軟正黑體" panose="020B0604030504040204" pitchFamily="34" charset="-120"/>
              </a:rPr>
              <a:t>TECHNOLOGY</a:t>
            </a:r>
            <a:endParaRPr lang="en-US" sz="1600" b="1" noProof="0"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616C15B9-EB8E-F44E-0668-F9B98C56D85B}"/>
              </a:ext>
            </a:extLst>
          </p:cNvPr>
          <p:cNvSpPr txBox="1"/>
          <p:nvPr/>
        </p:nvSpPr>
        <p:spPr>
          <a:xfrm>
            <a:off x="371078" y="1316410"/>
            <a:ext cx="11729482" cy="3631763"/>
          </a:xfrm>
          <a:prstGeom prst="rect">
            <a:avLst/>
          </a:prstGeom>
          <a:noFill/>
        </p:spPr>
        <p:txBody>
          <a:bodyPr wrap="square">
            <a:spAutoFit/>
          </a:bodyPr>
          <a:lstStyle/>
          <a:p>
            <a:r>
              <a:rPr lang="en-US" b="1" dirty="0"/>
              <a:t>Full-stack Intellectual Property Ownership</a:t>
            </a:r>
          </a:p>
          <a:p>
            <a:r>
              <a:rPr lang="en-US" altLang="zh-TW" dirty="0" err="1"/>
              <a:t>Novascope</a:t>
            </a:r>
            <a:r>
              <a:rPr lang="en-US" altLang="zh-TW" dirty="0"/>
              <a:t> maintains full ownership of its intellectual property, with 40+ patents filed and pending covering chip architecture, detection circuitry, chemistry integration, and system design. </a:t>
            </a:r>
          </a:p>
          <a:p>
            <a:endParaRPr lang="en-US" altLang="zh-TW" dirty="0"/>
          </a:p>
          <a:p>
            <a:r>
              <a:rPr lang="en-US" altLang="zh-TW" b="1" dirty="0"/>
              <a:t>100% Silicon IP Designed from First Principles </a:t>
            </a:r>
          </a:p>
          <a:p>
            <a:r>
              <a:rPr lang="en-US" altLang="zh-TW" dirty="0"/>
              <a:t>We are the first-in-class bio-fabless company that applies the semiconductor chip design paradigm to the domain of biochemistry and diagnostics. However, we are different from many IC design houses that rely heavily on standard IP blocks and automated EDA (Electric Design Automation) tool flows. Our core sensing architecture, layout strategy, and signal chain design are proprietary. By maintaining direct control over device physics modeling, analog front-end optimization, and layout engineering, we preserve both performance differentiation and economic value capture.</a:t>
            </a:r>
          </a:p>
          <a:p>
            <a:endParaRPr lang="en-US" altLang="zh-TW" dirty="0"/>
          </a:p>
          <a:p>
            <a:endParaRPr lang="en-US" altLang="zh-TW" dirty="0"/>
          </a:p>
          <a:p>
            <a:endParaRPr lang="en-US" sz="1400" noProof="0" dirty="0"/>
          </a:p>
        </p:txBody>
      </p:sp>
      <p:sp>
        <p:nvSpPr>
          <p:cNvPr id="3" name="Slide Number Placeholder 2">
            <a:extLst>
              <a:ext uri="{FF2B5EF4-FFF2-40B4-BE49-F238E27FC236}">
                <a16:creationId xmlns:a16="http://schemas.microsoft.com/office/drawing/2014/main" id="{C490F082-9E78-2877-5190-72B217FDBA7E}"/>
              </a:ext>
            </a:extLst>
          </p:cNvPr>
          <p:cNvSpPr>
            <a:spLocks noGrp="1"/>
          </p:cNvSpPr>
          <p:nvPr>
            <p:ph type="sldNum" sz="quarter" idx="12"/>
          </p:nvPr>
        </p:nvSpPr>
        <p:spPr/>
        <p:txBody>
          <a:bodyPr/>
          <a:lstStyle/>
          <a:p>
            <a:fld id="{C73110D0-AE1D-47B2-8E18-2409A0F3B654}" type="slidenum">
              <a:rPr lang="zh-TW" altLang="en-US" smtClean="0"/>
              <a:t>18</a:t>
            </a:fld>
            <a:endParaRPr lang="zh-TW" altLang="en-US"/>
          </a:p>
        </p:txBody>
      </p:sp>
      <p:sp>
        <p:nvSpPr>
          <p:cNvPr id="6" name="TextBox 5">
            <a:extLst>
              <a:ext uri="{FF2B5EF4-FFF2-40B4-BE49-F238E27FC236}">
                <a16:creationId xmlns:a16="http://schemas.microsoft.com/office/drawing/2014/main" id="{AC38F97D-3994-09B4-CCD4-C4C701F5A0BF}"/>
              </a:ext>
            </a:extLst>
          </p:cNvPr>
          <p:cNvSpPr txBox="1"/>
          <p:nvPr/>
        </p:nvSpPr>
        <p:spPr>
          <a:xfrm>
            <a:off x="2635758" y="741835"/>
            <a:ext cx="6094476" cy="430887"/>
          </a:xfrm>
          <a:prstGeom prst="rect">
            <a:avLst/>
          </a:prstGeom>
          <a:noFill/>
        </p:spPr>
        <p:txBody>
          <a:bodyPr wrap="square">
            <a:spAutoFit/>
          </a:bodyPr>
          <a:lstStyle/>
          <a:p>
            <a:r>
              <a:rPr lang="en-US" altLang="zh-TW" sz="2200" b="1" dirty="0"/>
              <a:t>From Silicon Layout to Surface Chemistry</a:t>
            </a:r>
            <a:endParaRPr lang="zh-TW" altLang="en-US" sz="2200" b="1" dirty="0"/>
          </a:p>
        </p:txBody>
      </p:sp>
    </p:spTree>
    <p:extLst>
      <p:ext uri="{BB962C8B-B14F-4D97-AF65-F5344CB8AC3E}">
        <p14:creationId xmlns:p14="http://schemas.microsoft.com/office/powerpoint/2010/main" val="1589135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DB86B-E1D9-07D3-4553-456730A7BCA4}"/>
            </a:ext>
          </a:extLst>
        </p:cNvPr>
        <p:cNvGrpSpPr/>
        <p:nvPr/>
      </p:nvGrpSpPr>
      <p:grpSpPr>
        <a:xfrm>
          <a:off x="0" y="0"/>
          <a:ext cx="0" cy="0"/>
          <a:chOff x="0" y="0"/>
          <a:chExt cx="0" cy="0"/>
        </a:xfrm>
      </p:grpSpPr>
      <p:sp>
        <p:nvSpPr>
          <p:cNvPr id="7" name="文字方塊 6">
            <a:extLst>
              <a:ext uri="{FF2B5EF4-FFF2-40B4-BE49-F238E27FC236}">
                <a16:creationId xmlns:a16="http://schemas.microsoft.com/office/drawing/2014/main" id="{C94FDE82-1B62-BBB8-8266-FB7912764B9A}"/>
              </a:ext>
            </a:extLst>
          </p:cNvPr>
          <p:cNvSpPr txBox="1"/>
          <p:nvPr/>
        </p:nvSpPr>
        <p:spPr>
          <a:xfrm>
            <a:off x="111998" y="787095"/>
            <a:ext cx="2082562" cy="307777"/>
          </a:xfrm>
          <a:prstGeom prst="rect">
            <a:avLst/>
          </a:prstGeom>
          <a:solidFill>
            <a:schemeClr val="accent2">
              <a:lumMod val="20000"/>
              <a:lumOff val="80000"/>
            </a:schemeClr>
          </a:solidFill>
          <a:ln>
            <a:solidFill>
              <a:schemeClr val="tx1"/>
            </a:solidFill>
          </a:ln>
        </p:spPr>
        <p:txBody>
          <a:bodyPr wrap="square" rtlCol="0">
            <a:spAutoFit/>
          </a:bodyPr>
          <a:lstStyle/>
          <a:p>
            <a:r>
              <a:rPr lang="en-US" sz="1400" b="1" dirty="0">
                <a:latin typeface="微軟正黑體" panose="020B0604030504040204" pitchFamily="34" charset="-120"/>
                <a:ea typeface="微軟正黑體" panose="020B0604030504040204" pitchFamily="34" charset="-120"/>
              </a:rPr>
              <a:t>Intellectual Property </a:t>
            </a:r>
            <a:endParaRPr lang="en-US" sz="1400" b="1" noProof="0" dirty="0">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6668C776-453E-8997-3816-FC0C0DB0254C}"/>
              </a:ext>
            </a:extLst>
          </p:cNvPr>
          <p:cNvSpPr txBox="1"/>
          <p:nvPr/>
        </p:nvSpPr>
        <p:spPr>
          <a:xfrm>
            <a:off x="87088" y="201861"/>
            <a:ext cx="1686848" cy="338554"/>
          </a:xfrm>
          <a:prstGeom prst="rect">
            <a:avLst/>
          </a:prstGeom>
          <a:solidFill>
            <a:srgbClr val="FFFF00"/>
          </a:solidFill>
          <a:ln>
            <a:solidFill>
              <a:schemeClr val="tx1"/>
            </a:solidFill>
          </a:ln>
        </p:spPr>
        <p:txBody>
          <a:bodyPr wrap="square" rtlCol="0">
            <a:spAutoFit/>
          </a:bodyPr>
          <a:lstStyle/>
          <a:p>
            <a:r>
              <a:rPr lang="en-US" sz="1600" b="1" dirty="0">
                <a:latin typeface="微軟正黑體" panose="020B0604030504040204" pitchFamily="34" charset="-120"/>
                <a:ea typeface="微軟正黑體" panose="020B0604030504040204" pitchFamily="34" charset="-120"/>
              </a:rPr>
              <a:t>TECHNOLOGY</a:t>
            </a:r>
            <a:endParaRPr lang="en-US" sz="1600" b="1" noProof="0"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A182AC1E-EC7D-7884-CA3C-7BBDA9A2C54E}"/>
              </a:ext>
            </a:extLst>
          </p:cNvPr>
          <p:cNvSpPr txBox="1"/>
          <p:nvPr/>
        </p:nvSpPr>
        <p:spPr>
          <a:xfrm>
            <a:off x="371078" y="1316410"/>
            <a:ext cx="11534410" cy="3077766"/>
          </a:xfrm>
          <a:prstGeom prst="rect">
            <a:avLst/>
          </a:prstGeom>
          <a:noFill/>
        </p:spPr>
        <p:txBody>
          <a:bodyPr wrap="square">
            <a:spAutoFit/>
          </a:bodyPr>
          <a:lstStyle/>
          <a:p>
            <a:r>
              <a:rPr lang="en-US" altLang="zh-TW" b="1" dirty="0"/>
              <a:t>Intellectual Property Strategy: Layered Protection. Long-Term Advantage.</a:t>
            </a:r>
          </a:p>
          <a:p>
            <a:r>
              <a:rPr lang="en-US" altLang="zh-TW" dirty="0"/>
              <a:t>Innovation at </a:t>
            </a:r>
            <a:r>
              <a:rPr lang="en-US" altLang="zh-TW" dirty="0" err="1"/>
              <a:t>Novascope</a:t>
            </a:r>
            <a:r>
              <a:rPr lang="en-US" altLang="zh-TW" dirty="0"/>
              <a:t> is protected with the same rigor used to design it. We have filed more than 40 patents, spanning chip architecture, sensing circuitry, surface chemistry, reagent systems, and integrated diagnostic platforms. </a:t>
            </a:r>
          </a:p>
          <a:p>
            <a:endParaRPr lang="en-US" altLang="zh-TW" dirty="0"/>
          </a:p>
          <a:p>
            <a:r>
              <a:rPr lang="en-US" altLang="zh-TW" dirty="0"/>
              <a:t>We have developed a layered IP protection strategy as follows:</a:t>
            </a:r>
          </a:p>
          <a:p>
            <a:pPr marL="285750" indent="-285750">
              <a:buFont typeface="Wingdings" panose="05000000000000000000" pitchFamily="2" charset="2"/>
              <a:buChar char="Ø"/>
            </a:pPr>
            <a:r>
              <a:rPr lang="en-US" altLang="zh-TW" dirty="0"/>
              <a:t>Patent Protection: Securing core inventions and platform-level claims</a:t>
            </a:r>
          </a:p>
          <a:p>
            <a:pPr marL="285750" indent="-285750">
              <a:buFont typeface="Wingdings" panose="05000000000000000000" pitchFamily="2" charset="2"/>
              <a:buChar char="Ø"/>
            </a:pPr>
            <a:r>
              <a:rPr lang="en-US" altLang="zh-TW" dirty="0"/>
              <a:t>Trade Secrets: Protecting implementation details, process know-how, and optimization methods</a:t>
            </a:r>
          </a:p>
          <a:p>
            <a:pPr marL="285750" indent="-285750">
              <a:buFont typeface="Wingdings" panose="05000000000000000000" pitchFamily="2" charset="2"/>
              <a:buChar char="Ø"/>
            </a:pPr>
            <a:r>
              <a:rPr lang="en-US" altLang="zh-TW" dirty="0"/>
              <a:t>Operational Safeguards: Controlled knowledge access and disciplined documentation management </a:t>
            </a:r>
          </a:p>
          <a:p>
            <a:endParaRPr lang="en-US" altLang="zh-TW" dirty="0"/>
          </a:p>
          <a:p>
            <a:endParaRPr lang="en-US" sz="1400" noProof="0" dirty="0"/>
          </a:p>
        </p:txBody>
      </p:sp>
      <p:sp>
        <p:nvSpPr>
          <p:cNvPr id="3" name="Slide Number Placeholder 2">
            <a:extLst>
              <a:ext uri="{FF2B5EF4-FFF2-40B4-BE49-F238E27FC236}">
                <a16:creationId xmlns:a16="http://schemas.microsoft.com/office/drawing/2014/main" id="{6D6F4FD6-11E3-690C-07B9-7210185A8D8D}"/>
              </a:ext>
            </a:extLst>
          </p:cNvPr>
          <p:cNvSpPr>
            <a:spLocks noGrp="1"/>
          </p:cNvSpPr>
          <p:nvPr>
            <p:ph type="sldNum" sz="quarter" idx="12"/>
          </p:nvPr>
        </p:nvSpPr>
        <p:spPr/>
        <p:txBody>
          <a:bodyPr/>
          <a:lstStyle/>
          <a:p>
            <a:fld id="{C73110D0-AE1D-47B2-8E18-2409A0F3B654}" type="slidenum">
              <a:rPr lang="zh-TW" altLang="en-US" smtClean="0"/>
              <a:t>19</a:t>
            </a:fld>
            <a:endParaRPr lang="zh-TW" altLang="en-US"/>
          </a:p>
        </p:txBody>
      </p:sp>
      <p:sp>
        <p:nvSpPr>
          <p:cNvPr id="6" name="TextBox 5">
            <a:extLst>
              <a:ext uri="{FF2B5EF4-FFF2-40B4-BE49-F238E27FC236}">
                <a16:creationId xmlns:a16="http://schemas.microsoft.com/office/drawing/2014/main" id="{1014FB08-666C-7411-5445-C273FE488630}"/>
              </a:ext>
            </a:extLst>
          </p:cNvPr>
          <p:cNvSpPr txBox="1"/>
          <p:nvPr/>
        </p:nvSpPr>
        <p:spPr>
          <a:xfrm>
            <a:off x="2315718" y="725539"/>
            <a:ext cx="6094476" cy="430887"/>
          </a:xfrm>
          <a:prstGeom prst="rect">
            <a:avLst/>
          </a:prstGeom>
          <a:noFill/>
        </p:spPr>
        <p:txBody>
          <a:bodyPr wrap="square">
            <a:spAutoFit/>
          </a:bodyPr>
          <a:lstStyle/>
          <a:p>
            <a:r>
              <a:rPr lang="en-US" altLang="zh-TW" sz="2200" b="1" dirty="0"/>
              <a:t>From Chip to Chemistry: Fully Protected </a:t>
            </a:r>
            <a:endParaRPr lang="zh-TW" altLang="en-US" sz="2200" b="1" dirty="0"/>
          </a:p>
        </p:txBody>
      </p:sp>
    </p:spTree>
    <p:extLst>
      <p:ext uri="{BB962C8B-B14F-4D97-AF65-F5344CB8AC3E}">
        <p14:creationId xmlns:p14="http://schemas.microsoft.com/office/powerpoint/2010/main" val="1796038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B6EF7E88-D5D0-368A-9468-6BCA453B6D70}"/>
              </a:ext>
            </a:extLst>
          </p:cNvPr>
          <p:cNvSpPr>
            <a:spLocks noGrp="1"/>
          </p:cNvSpPr>
          <p:nvPr>
            <p:ph type="title"/>
          </p:nvPr>
        </p:nvSpPr>
        <p:spPr>
          <a:xfrm>
            <a:off x="247433" y="597434"/>
            <a:ext cx="11697133" cy="389455"/>
          </a:xfrm>
        </p:spPr>
        <p:txBody>
          <a:bodyPr>
            <a:noAutofit/>
          </a:bodyPr>
          <a:lstStyle/>
          <a:p>
            <a:r>
              <a:rPr lang="en-US" altLang="zh-TW" sz="2800" dirty="0">
                <a:solidFill>
                  <a:srgbClr val="478B90"/>
                </a:solidFill>
                <a:latin typeface="Calibri" panose="020F0502020204030204" pitchFamily="34" charset="0"/>
                <a:ea typeface="Calibri" panose="020F0502020204030204" pitchFamily="34" charset="0"/>
                <a:cs typeface="Calibri" panose="020F0502020204030204" pitchFamily="34" charset="0"/>
              </a:rPr>
              <a:t>N</a:t>
            </a:r>
            <a:r>
              <a:rPr lang="en-US" altLang="zh-TW" sz="2800" dirty="0">
                <a:solidFill>
                  <a:srgbClr val="FFC000"/>
                </a:solidFill>
                <a:ea typeface="Microsoft JhengHei"/>
              </a:rPr>
              <a:t>O</a:t>
            </a:r>
            <a:r>
              <a:rPr lang="en-US" altLang="zh-TW" sz="2800" dirty="0">
                <a:solidFill>
                  <a:srgbClr val="478B90"/>
                </a:solidFill>
                <a:latin typeface="Calibri" panose="020F0502020204030204" pitchFamily="34" charset="0"/>
                <a:ea typeface="Calibri" panose="020F0502020204030204" pitchFamily="34" charset="0"/>
                <a:cs typeface="Calibri" panose="020F0502020204030204" pitchFamily="34" charset="0"/>
              </a:rPr>
              <a:t>VASCOPE End-To-End Solutions: Where Biochemistry Meets Semiconductors </a:t>
            </a:r>
            <a:endParaRPr kumimoji="1" lang="zh-TW" altLang="en-US" sz="2800" dirty="0">
              <a:latin typeface="Calibri" panose="020F0502020204030204" pitchFamily="34" charset="0"/>
              <a:cs typeface="Calibri" panose="020F0502020204030204" pitchFamily="34" charset="0"/>
            </a:endParaRPr>
          </a:p>
        </p:txBody>
      </p:sp>
      <p:grpSp>
        <p:nvGrpSpPr>
          <p:cNvPr id="5" name="群組 86">
            <a:extLst>
              <a:ext uri="{FF2B5EF4-FFF2-40B4-BE49-F238E27FC236}">
                <a16:creationId xmlns:a16="http://schemas.microsoft.com/office/drawing/2014/main" id="{536403D2-C88D-B6AF-F8E7-C636E35E2D76}"/>
              </a:ext>
            </a:extLst>
          </p:cNvPr>
          <p:cNvGrpSpPr/>
          <p:nvPr/>
        </p:nvGrpSpPr>
        <p:grpSpPr>
          <a:xfrm>
            <a:off x="795082" y="960930"/>
            <a:ext cx="11116825" cy="5399052"/>
            <a:chOff x="1165010" y="1050583"/>
            <a:chExt cx="11116825" cy="5399052"/>
          </a:xfrm>
        </p:grpSpPr>
        <p:sp>
          <p:nvSpPr>
            <p:cNvPr id="6" name="圓角矩形 39">
              <a:extLst>
                <a:ext uri="{FF2B5EF4-FFF2-40B4-BE49-F238E27FC236}">
                  <a16:creationId xmlns:a16="http://schemas.microsoft.com/office/drawing/2014/main" id="{209AD59B-57CD-5693-A719-37D53A6A45E8}"/>
                </a:ext>
              </a:extLst>
            </p:cNvPr>
            <p:cNvSpPr/>
            <p:nvPr/>
          </p:nvSpPr>
          <p:spPr>
            <a:xfrm>
              <a:off x="4489768" y="1078942"/>
              <a:ext cx="2932221" cy="5357808"/>
            </a:xfrm>
            <a:prstGeom prst="roundRect">
              <a:avLst>
                <a:gd name="adj" fmla="val 5271"/>
              </a:avLst>
            </a:prstGeom>
            <a:solidFill>
              <a:schemeClr val="accent2">
                <a:lumMod val="20000"/>
                <a:lumOff val="80000"/>
              </a:schemeClr>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向下箭號 2">
              <a:extLst>
                <a:ext uri="{FF2B5EF4-FFF2-40B4-BE49-F238E27FC236}">
                  <a16:creationId xmlns:a16="http://schemas.microsoft.com/office/drawing/2014/main" id="{7C088B8B-4635-1AE1-3D3C-6040EBA2E5DA}"/>
                </a:ext>
              </a:extLst>
            </p:cNvPr>
            <p:cNvSpPr/>
            <p:nvPr/>
          </p:nvSpPr>
          <p:spPr>
            <a:xfrm>
              <a:off x="5487649" y="1512934"/>
              <a:ext cx="755965" cy="4099984"/>
            </a:xfrm>
            <a:prstGeom prst="downArrow">
              <a:avLst>
                <a:gd name="adj1" fmla="val 50000"/>
                <a:gd name="adj2" fmla="val 34417"/>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bg1">
                  <a:lumMod val="9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p>
          </p:txBody>
        </p:sp>
        <p:pic>
          <p:nvPicPr>
            <p:cNvPr id="8" name="Picture 2">
              <a:extLst>
                <a:ext uri="{FF2B5EF4-FFF2-40B4-BE49-F238E27FC236}">
                  <a16:creationId xmlns:a16="http://schemas.microsoft.com/office/drawing/2014/main" id="{AD6A2D4F-B711-AC70-081F-D28D5F9D886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94573" y="1265294"/>
              <a:ext cx="584022" cy="956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群組 45">
              <a:extLst>
                <a:ext uri="{FF2B5EF4-FFF2-40B4-BE49-F238E27FC236}">
                  <a16:creationId xmlns:a16="http://schemas.microsoft.com/office/drawing/2014/main" id="{7577BE71-67CB-B939-AFAD-0DA41CF9B1F7}"/>
                </a:ext>
              </a:extLst>
            </p:cNvPr>
            <p:cNvGrpSpPr/>
            <p:nvPr/>
          </p:nvGrpSpPr>
          <p:grpSpPr>
            <a:xfrm>
              <a:off x="5298721" y="4456030"/>
              <a:ext cx="1051895" cy="763187"/>
              <a:chOff x="-2365554" y="3348959"/>
              <a:chExt cx="1152128" cy="852310"/>
            </a:xfrm>
          </p:grpSpPr>
          <p:sp>
            <p:nvSpPr>
              <p:cNvPr id="53" name="立方體 46">
                <a:extLst>
                  <a:ext uri="{FF2B5EF4-FFF2-40B4-BE49-F238E27FC236}">
                    <a16:creationId xmlns:a16="http://schemas.microsoft.com/office/drawing/2014/main" id="{318239DB-A218-5CF4-CCA6-49C7207099AE}"/>
                  </a:ext>
                </a:extLst>
              </p:cNvPr>
              <p:cNvSpPr/>
              <p:nvPr/>
            </p:nvSpPr>
            <p:spPr>
              <a:xfrm>
                <a:off x="-2365554" y="3348959"/>
                <a:ext cx="1152128" cy="852310"/>
              </a:xfrm>
              <a:prstGeom prst="cube">
                <a:avLst>
                  <a:gd name="adj" fmla="val 81072"/>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ea typeface="微軟正黑體 Light" panose="020B0304030504040204" pitchFamily="34" charset="-120"/>
                </a:endParaRPr>
              </a:p>
            </p:txBody>
          </p:sp>
          <p:sp>
            <p:nvSpPr>
              <p:cNvPr id="54" name="立方體 47">
                <a:extLst>
                  <a:ext uri="{FF2B5EF4-FFF2-40B4-BE49-F238E27FC236}">
                    <a16:creationId xmlns:a16="http://schemas.microsoft.com/office/drawing/2014/main" id="{50388BA3-3BDC-697F-CEC7-5430F673779B}"/>
                  </a:ext>
                </a:extLst>
              </p:cNvPr>
              <p:cNvSpPr/>
              <p:nvPr/>
            </p:nvSpPr>
            <p:spPr>
              <a:xfrm>
                <a:off x="-1945150" y="3441303"/>
                <a:ext cx="576065" cy="286477"/>
              </a:xfrm>
              <a:prstGeom prst="cube">
                <a:avLst>
                  <a:gd name="adj" fmla="val 81072"/>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ea typeface="微軟正黑體 Light" panose="020B0304030504040204" pitchFamily="34" charset="-120"/>
                </a:endParaRPr>
              </a:p>
            </p:txBody>
          </p:sp>
          <p:sp>
            <p:nvSpPr>
              <p:cNvPr id="55" name="立方體 48">
                <a:extLst>
                  <a:ext uri="{FF2B5EF4-FFF2-40B4-BE49-F238E27FC236}">
                    <a16:creationId xmlns:a16="http://schemas.microsoft.com/office/drawing/2014/main" id="{48A1B1DA-0820-8968-987F-BB629C0F1F78}"/>
                  </a:ext>
                </a:extLst>
              </p:cNvPr>
              <p:cNvSpPr/>
              <p:nvPr/>
            </p:nvSpPr>
            <p:spPr>
              <a:xfrm>
                <a:off x="-2052736" y="3933056"/>
                <a:ext cx="360000" cy="163116"/>
              </a:xfrm>
              <a:prstGeom prst="cube">
                <a:avLst>
                  <a:gd name="adj" fmla="val 81072"/>
                </a:avLst>
              </a:prstGeom>
              <a:solidFill>
                <a:schemeClr val="bg1">
                  <a:lumMod val="5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ea typeface="微軟正黑體 Light" panose="020B0304030504040204" pitchFamily="34" charset="-120"/>
                </a:endParaRPr>
              </a:p>
            </p:txBody>
          </p:sp>
        </p:grpSp>
        <p:grpSp>
          <p:nvGrpSpPr>
            <p:cNvPr id="10" name="群組 49">
              <a:extLst>
                <a:ext uri="{FF2B5EF4-FFF2-40B4-BE49-F238E27FC236}">
                  <a16:creationId xmlns:a16="http://schemas.microsoft.com/office/drawing/2014/main" id="{A9E908EB-3B4A-43CB-B1DC-2F820CF5C872}"/>
                </a:ext>
              </a:extLst>
            </p:cNvPr>
            <p:cNvGrpSpPr/>
            <p:nvPr/>
          </p:nvGrpSpPr>
          <p:grpSpPr>
            <a:xfrm>
              <a:off x="4928181" y="3084927"/>
              <a:ext cx="2183249" cy="876529"/>
              <a:chOff x="6656939" y="2496371"/>
              <a:chExt cx="2113405" cy="855097"/>
            </a:xfrm>
          </p:grpSpPr>
          <p:sp>
            <p:nvSpPr>
              <p:cNvPr id="47" name="矩形 50">
                <a:extLst>
                  <a:ext uri="{FF2B5EF4-FFF2-40B4-BE49-F238E27FC236}">
                    <a16:creationId xmlns:a16="http://schemas.microsoft.com/office/drawing/2014/main" id="{ECBBEFDE-0598-4677-5C57-FB713DE37C54}"/>
                  </a:ext>
                </a:extLst>
              </p:cNvPr>
              <p:cNvSpPr/>
              <p:nvPr/>
            </p:nvSpPr>
            <p:spPr bwMode="auto">
              <a:xfrm>
                <a:off x="6656941" y="2524886"/>
                <a:ext cx="2113403" cy="28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51">
                <a:extLst>
                  <a:ext uri="{FF2B5EF4-FFF2-40B4-BE49-F238E27FC236}">
                    <a16:creationId xmlns:a16="http://schemas.microsoft.com/office/drawing/2014/main" id="{990628D8-ED25-F149-1398-3C46C9E98103}"/>
                  </a:ext>
                </a:extLst>
              </p:cNvPr>
              <p:cNvSpPr/>
              <p:nvPr/>
            </p:nvSpPr>
            <p:spPr bwMode="auto">
              <a:xfrm>
                <a:off x="6656939" y="2813960"/>
                <a:ext cx="2113404" cy="537508"/>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52">
                <a:extLst>
                  <a:ext uri="{FF2B5EF4-FFF2-40B4-BE49-F238E27FC236}">
                    <a16:creationId xmlns:a16="http://schemas.microsoft.com/office/drawing/2014/main" id="{1331A048-0351-C1C1-4722-5E68AA92D75B}"/>
                  </a:ext>
                </a:extLst>
              </p:cNvPr>
              <p:cNvSpPr/>
              <p:nvPr/>
            </p:nvSpPr>
            <p:spPr bwMode="auto">
              <a:xfrm>
                <a:off x="7416862" y="2807015"/>
                <a:ext cx="617007" cy="12864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53">
                <a:extLst>
                  <a:ext uri="{FF2B5EF4-FFF2-40B4-BE49-F238E27FC236}">
                    <a16:creationId xmlns:a16="http://schemas.microsoft.com/office/drawing/2014/main" id="{31CB9B71-FF42-3FD5-F431-EE6A4D7A7B76}"/>
                  </a:ext>
                </a:extLst>
              </p:cNvPr>
              <p:cNvSpPr/>
              <p:nvPr/>
            </p:nvSpPr>
            <p:spPr bwMode="auto">
              <a:xfrm>
                <a:off x="6993632" y="2839934"/>
                <a:ext cx="411173" cy="421487"/>
              </a:xfrm>
              <a:prstGeom prst="rect">
                <a:avLst/>
              </a:prstGeom>
              <a:solidFill>
                <a:schemeClr val="accent6"/>
              </a:solidFill>
              <a:ln>
                <a:solidFill>
                  <a:schemeClr val="accent6">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b="1" dirty="0"/>
              </a:p>
            </p:txBody>
          </p:sp>
          <p:sp>
            <p:nvSpPr>
              <p:cNvPr id="51" name="矩形 54">
                <a:extLst>
                  <a:ext uri="{FF2B5EF4-FFF2-40B4-BE49-F238E27FC236}">
                    <a16:creationId xmlns:a16="http://schemas.microsoft.com/office/drawing/2014/main" id="{B8545825-D814-E100-4163-FB515679D862}"/>
                  </a:ext>
                </a:extLst>
              </p:cNvPr>
              <p:cNvSpPr/>
              <p:nvPr/>
            </p:nvSpPr>
            <p:spPr bwMode="auto">
              <a:xfrm>
                <a:off x="8023096" y="2818189"/>
                <a:ext cx="435054" cy="443232"/>
              </a:xfrm>
              <a:prstGeom prst="rect">
                <a:avLst/>
              </a:prstGeom>
              <a:solidFill>
                <a:schemeClr val="accent6"/>
              </a:solidFill>
              <a:ln>
                <a:solidFill>
                  <a:schemeClr val="accent6">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b="1" dirty="0"/>
              </a:p>
            </p:txBody>
          </p:sp>
          <p:sp>
            <p:nvSpPr>
              <p:cNvPr id="52" name="手繪多邊形 46">
                <a:extLst>
                  <a:ext uri="{FF2B5EF4-FFF2-40B4-BE49-F238E27FC236}">
                    <a16:creationId xmlns:a16="http://schemas.microsoft.com/office/drawing/2014/main" id="{078F259D-A6F1-7BF6-E38E-BECC0D38895A}"/>
                  </a:ext>
                </a:extLst>
              </p:cNvPr>
              <p:cNvSpPr/>
              <p:nvPr/>
            </p:nvSpPr>
            <p:spPr bwMode="auto">
              <a:xfrm>
                <a:off x="6656939" y="2496371"/>
                <a:ext cx="2113404" cy="282569"/>
              </a:xfrm>
              <a:custGeom>
                <a:avLst/>
                <a:gdLst>
                  <a:gd name="connsiteX0" fmla="*/ 0 w 2095706"/>
                  <a:gd name="connsiteY0" fmla="*/ 0 h 296562"/>
                  <a:gd name="connsiteX1" fmla="*/ 306447 w 2095706"/>
                  <a:gd name="connsiteY1" fmla="*/ 0 h 296562"/>
                  <a:gd name="connsiteX2" fmla="*/ 603009 w 2095706"/>
                  <a:gd name="connsiteY2" fmla="*/ 296562 h 296562"/>
                  <a:gd name="connsiteX3" fmla="*/ 1492696 w 2095706"/>
                  <a:gd name="connsiteY3" fmla="*/ 296562 h 296562"/>
                  <a:gd name="connsiteX4" fmla="*/ 1759602 w 2095706"/>
                  <a:gd name="connsiteY4" fmla="*/ 29656 h 296562"/>
                  <a:gd name="connsiteX5" fmla="*/ 2095706 w 2095706"/>
                  <a:gd name="connsiteY5" fmla="*/ 29656 h 2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706" h="296562">
                    <a:moveTo>
                      <a:pt x="0" y="0"/>
                    </a:moveTo>
                    <a:lnTo>
                      <a:pt x="306447" y="0"/>
                    </a:lnTo>
                    <a:lnTo>
                      <a:pt x="603009" y="296562"/>
                    </a:lnTo>
                    <a:lnTo>
                      <a:pt x="1492696" y="296562"/>
                    </a:lnTo>
                    <a:lnTo>
                      <a:pt x="1759602" y="29656"/>
                    </a:lnTo>
                    <a:lnTo>
                      <a:pt x="2095706" y="29656"/>
                    </a:lnTo>
                  </a:path>
                </a:pathLst>
              </a:custGeom>
              <a:solidFill>
                <a:srgbClr val="F1FFFF"/>
              </a:solidFill>
              <a:ln w="10160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 name="群組 56">
              <a:extLst>
                <a:ext uri="{FF2B5EF4-FFF2-40B4-BE49-F238E27FC236}">
                  <a16:creationId xmlns:a16="http://schemas.microsoft.com/office/drawing/2014/main" id="{8A79CD7E-3FF2-1F54-1442-74B7D205C22F}"/>
                </a:ext>
              </a:extLst>
            </p:cNvPr>
            <p:cNvGrpSpPr/>
            <p:nvPr/>
          </p:nvGrpSpPr>
          <p:grpSpPr>
            <a:xfrm>
              <a:off x="5862557" y="2241914"/>
              <a:ext cx="349052" cy="627739"/>
              <a:chOff x="4036662" y="2449954"/>
              <a:chExt cx="382313" cy="701045"/>
            </a:xfrm>
          </p:grpSpPr>
          <p:grpSp>
            <p:nvGrpSpPr>
              <p:cNvPr id="43" name="群組 57">
                <a:extLst>
                  <a:ext uri="{FF2B5EF4-FFF2-40B4-BE49-F238E27FC236}">
                    <a16:creationId xmlns:a16="http://schemas.microsoft.com/office/drawing/2014/main" id="{75082A51-D3AB-8F92-4A56-968DF2E5397E}"/>
                  </a:ext>
                </a:extLst>
              </p:cNvPr>
              <p:cNvGrpSpPr/>
              <p:nvPr/>
            </p:nvGrpSpPr>
            <p:grpSpPr>
              <a:xfrm>
                <a:off x="4036662" y="2449954"/>
                <a:ext cx="382313" cy="539692"/>
                <a:chOff x="3799556" y="1073248"/>
                <a:chExt cx="303045" cy="537999"/>
              </a:xfrm>
            </p:grpSpPr>
            <p:cxnSp>
              <p:nvCxnSpPr>
                <p:cNvPr id="45" name="直線接點 59">
                  <a:extLst>
                    <a:ext uri="{FF2B5EF4-FFF2-40B4-BE49-F238E27FC236}">
                      <a16:creationId xmlns:a16="http://schemas.microsoft.com/office/drawing/2014/main" id="{047014DE-B94A-881D-C630-B989DBEF5059}"/>
                    </a:ext>
                  </a:extLst>
                </p:cNvPr>
                <p:cNvCxnSpPr/>
                <p:nvPr/>
              </p:nvCxnSpPr>
              <p:spPr>
                <a:xfrm>
                  <a:off x="3969062" y="1334557"/>
                  <a:ext cx="0" cy="276690"/>
                </a:xfrm>
                <a:prstGeom prst="line">
                  <a:avLst/>
                </a:prstGeom>
                <a:ln w="28575">
                  <a:solidFill>
                    <a:schemeClr val="tx2"/>
                  </a:solidFill>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46" name="圓形圖 20">
                  <a:extLst>
                    <a:ext uri="{FF2B5EF4-FFF2-40B4-BE49-F238E27FC236}">
                      <a16:creationId xmlns:a16="http://schemas.microsoft.com/office/drawing/2014/main" id="{BB35BE33-309C-57FF-E0A2-62B45F3460D4}"/>
                    </a:ext>
                  </a:extLst>
                </p:cNvPr>
                <p:cNvSpPr/>
                <p:nvPr/>
              </p:nvSpPr>
              <p:spPr bwMode="auto">
                <a:xfrm rot="19496728">
                  <a:off x="3799556" y="1073248"/>
                  <a:ext cx="303045" cy="387632"/>
                </a:xfrm>
                <a:prstGeom prst="pie">
                  <a:avLst/>
                </a:prstGeom>
                <a:solidFill>
                  <a:srgbClr val="FF643F"/>
                </a:solidFill>
                <a:ln>
                  <a:solidFill>
                    <a:srgbClr val="FF33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4" name="橢圓 58">
                <a:extLst>
                  <a:ext uri="{FF2B5EF4-FFF2-40B4-BE49-F238E27FC236}">
                    <a16:creationId xmlns:a16="http://schemas.microsoft.com/office/drawing/2014/main" id="{FC49A7C6-C97C-864C-5DE4-4B9E93E011C1}"/>
                  </a:ext>
                </a:extLst>
              </p:cNvPr>
              <p:cNvSpPr/>
              <p:nvPr/>
            </p:nvSpPr>
            <p:spPr bwMode="auto">
              <a:xfrm>
                <a:off x="4118301" y="2997678"/>
                <a:ext cx="277443" cy="153321"/>
              </a:xfrm>
              <a:prstGeom prst="ellipse">
                <a:avLst/>
              </a:prstGeom>
              <a:solidFill>
                <a:schemeClr val="accent2"/>
              </a:solidFill>
              <a:ln w="635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2" name="Picture 2" descr="Data, database, storage icon - Download on Iconfinder">
              <a:extLst>
                <a:ext uri="{FF2B5EF4-FFF2-40B4-BE49-F238E27FC236}">
                  <a16:creationId xmlns:a16="http://schemas.microsoft.com/office/drawing/2014/main" id="{93A8C091-9F22-ABEB-53DB-62D916731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4578" y="5612883"/>
              <a:ext cx="785366" cy="770253"/>
            </a:xfrm>
            <a:prstGeom prst="rect">
              <a:avLst/>
            </a:prstGeom>
            <a:noFill/>
            <a:extLst>
              <a:ext uri="{909E8E84-426E-40DD-AFC4-6F175D3DCCD1}">
                <a14:hiddenFill xmlns:a14="http://schemas.microsoft.com/office/drawing/2010/main">
                  <a:solidFill>
                    <a:srgbClr val="FFFFFF"/>
                  </a:solidFill>
                </a14:hiddenFill>
              </a:ext>
            </a:extLst>
          </p:spPr>
        </p:pic>
        <p:sp>
          <p:nvSpPr>
            <p:cNvPr id="13" name="向下箭號 2">
              <a:extLst>
                <a:ext uri="{FF2B5EF4-FFF2-40B4-BE49-F238E27FC236}">
                  <a16:creationId xmlns:a16="http://schemas.microsoft.com/office/drawing/2014/main" id="{B6E781C8-2853-ADBA-A0AF-09B6BA81B218}"/>
                </a:ext>
              </a:extLst>
            </p:cNvPr>
            <p:cNvSpPr/>
            <p:nvPr/>
          </p:nvSpPr>
          <p:spPr>
            <a:xfrm>
              <a:off x="5726833" y="1757709"/>
              <a:ext cx="755965" cy="4099984"/>
            </a:xfrm>
            <a:prstGeom prst="downArrow">
              <a:avLst>
                <a:gd name="adj1" fmla="val 50000"/>
                <a:gd name="adj2" fmla="val 34417"/>
              </a:avLst>
            </a:prstGeom>
            <a:noFill/>
            <a:ln>
              <a:solidFill>
                <a:schemeClr val="bg1">
                  <a:lumMod val="9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p>
          </p:txBody>
        </p:sp>
        <p:sp>
          <p:nvSpPr>
            <p:cNvPr id="14" name="文字方塊 42">
              <a:extLst>
                <a:ext uri="{FF2B5EF4-FFF2-40B4-BE49-F238E27FC236}">
                  <a16:creationId xmlns:a16="http://schemas.microsoft.com/office/drawing/2014/main" id="{16517AFC-515E-F2B8-8734-934906FFB2F4}"/>
                </a:ext>
              </a:extLst>
            </p:cNvPr>
            <p:cNvSpPr txBox="1"/>
            <p:nvPr/>
          </p:nvSpPr>
          <p:spPr>
            <a:xfrm>
              <a:off x="5540243" y="3565454"/>
              <a:ext cx="1974559" cy="384785"/>
            </a:xfrm>
            <a:prstGeom prst="rect">
              <a:avLst/>
            </a:prstGeom>
            <a:noFill/>
          </p:spPr>
          <p:txBody>
            <a:bodyPr wrap="square" rtlCol="0">
              <a:spAutoFit/>
            </a:bodyPr>
            <a:lstStyle/>
            <a:p>
              <a:pPr>
                <a:lnSpc>
                  <a:spcPct val="110000"/>
                </a:lnSpc>
                <a:spcAft>
                  <a:spcPts val="600"/>
                </a:spcAft>
              </a:pPr>
              <a:r>
                <a:rPr lang="en-US" altLang="zh-TW" b="1" dirty="0">
                  <a:solidFill>
                    <a:schemeClr val="tx2"/>
                  </a:solidFill>
                  <a:ea typeface="標楷體" panose="03000509000000000000" pitchFamily="65" charset="-120"/>
                </a:rPr>
                <a:t>EG- FET</a:t>
              </a:r>
              <a:endParaRPr lang="zh-TW" altLang="en-US" b="1" dirty="0">
                <a:solidFill>
                  <a:schemeClr val="tx2"/>
                </a:solidFill>
                <a:ea typeface="標楷體" panose="03000509000000000000" pitchFamily="65" charset="-120"/>
              </a:endParaRPr>
            </a:p>
          </p:txBody>
        </p:sp>
        <p:pic>
          <p:nvPicPr>
            <p:cNvPr id="15" name="圖片 5" descr="一張含有 紅色, Rectangle, 設計 的圖片&#10;&#10;AI 產生的內容可能不正確。">
              <a:extLst>
                <a:ext uri="{FF2B5EF4-FFF2-40B4-BE49-F238E27FC236}">
                  <a16:creationId xmlns:a16="http://schemas.microsoft.com/office/drawing/2014/main" id="{CB31549A-A2B4-B952-5995-9BC3B5C7A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7306" y="1561776"/>
              <a:ext cx="1136322" cy="1080340"/>
            </a:xfrm>
            <a:prstGeom prst="rect">
              <a:avLst/>
            </a:prstGeom>
          </p:spPr>
        </p:pic>
        <p:pic>
          <p:nvPicPr>
            <p:cNvPr id="16" name="圖片 7" descr="一張含有 符號, 柳橙, 圖形, 字型 的圖片&#10;&#10;AI 產生的內容可能不正確。">
              <a:extLst>
                <a:ext uri="{FF2B5EF4-FFF2-40B4-BE49-F238E27FC236}">
                  <a16:creationId xmlns:a16="http://schemas.microsoft.com/office/drawing/2014/main" id="{6030C0F8-ABFC-007C-3E60-00C8213702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6008" y="3214894"/>
              <a:ext cx="1147917" cy="1091712"/>
            </a:xfrm>
            <a:prstGeom prst="rect">
              <a:avLst/>
            </a:prstGeom>
          </p:spPr>
        </p:pic>
        <p:pic>
          <p:nvPicPr>
            <p:cNvPr id="17" name="圖片 9" descr="一張含有 標誌, 符號, 圖形, 字型 的圖片&#10;&#10;AI 產生的內容可能不正確。">
              <a:extLst>
                <a:ext uri="{FF2B5EF4-FFF2-40B4-BE49-F238E27FC236}">
                  <a16:creationId xmlns:a16="http://schemas.microsoft.com/office/drawing/2014/main" id="{AE73F13F-4016-B409-90F3-7903E5006E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4148" y="5335179"/>
              <a:ext cx="1159512" cy="1114456"/>
            </a:xfrm>
            <a:prstGeom prst="rect">
              <a:avLst/>
            </a:prstGeom>
          </p:spPr>
        </p:pic>
        <p:pic>
          <p:nvPicPr>
            <p:cNvPr id="18" name="圖片 11" descr="一張含有 符號, 標誌, 圖形, 設計 的圖片&#10;&#10;AI 產生的內容可能不正確。">
              <a:extLst>
                <a:ext uri="{FF2B5EF4-FFF2-40B4-BE49-F238E27FC236}">
                  <a16:creationId xmlns:a16="http://schemas.microsoft.com/office/drawing/2014/main" id="{A0DAAAF1-8078-B9E6-D70D-C2DF946405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9360" y="1613275"/>
              <a:ext cx="1182702" cy="1103084"/>
            </a:xfrm>
            <a:prstGeom prst="rect">
              <a:avLst/>
            </a:prstGeom>
          </p:spPr>
        </p:pic>
        <p:pic>
          <p:nvPicPr>
            <p:cNvPr id="19" name="圖片 13" descr="一張含有 設計, Rectangle 的圖片&#10;&#10;AI 產生的內容可能不正確。">
              <a:extLst>
                <a:ext uri="{FF2B5EF4-FFF2-40B4-BE49-F238E27FC236}">
                  <a16:creationId xmlns:a16="http://schemas.microsoft.com/office/drawing/2014/main" id="{CFD354F8-81E8-61AD-5D68-B2603EBFBB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97901" y="3031465"/>
              <a:ext cx="1147917" cy="1125828"/>
            </a:xfrm>
            <a:prstGeom prst="rect">
              <a:avLst/>
            </a:prstGeom>
          </p:spPr>
        </p:pic>
        <p:pic>
          <p:nvPicPr>
            <p:cNvPr id="20" name="圖片 15" descr="一張含有 符號, 標誌, 字型, 設計 的圖片&#10;&#10;AI 產生的內容可能不正確。">
              <a:extLst>
                <a:ext uri="{FF2B5EF4-FFF2-40B4-BE49-F238E27FC236}">
                  <a16:creationId xmlns:a16="http://schemas.microsoft.com/office/drawing/2014/main" id="{D7B82612-4938-F0E1-70A9-16554C06C18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53930" y="5288223"/>
              <a:ext cx="1171107" cy="1114456"/>
            </a:xfrm>
            <a:prstGeom prst="rect">
              <a:avLst/>
            </a:prstGeom>
          </p:spPr>
        </p:pic>
        <p:sp>
          <p:nvSpPr>
            <p:cNvPr id="21" name="文字方塊 17">
              <a:extLst>
                <a:ext uri="{FF2B5EF4-FFF2-40B4-BE49-F238E27FC236}">
                  <a16:creationId xmlns:a16="http://schemas.microsoft.com/office/drawing/2014/main" id="{DD696954-4532-ACDF-FB14-CCC193B049B3}"/>
                </a:ext>
              </a:extLst>
            </p:cNvPr>
            <p:cNvSpPr txBox="1"/>
            <p:nvPr/>
          </p:nvSpPr>
          <p:spPr>
            <a:xfrm>
              <a:off x="5480041" y="1050583"/>
              <a:ext cx="2110312" cy="461665"/>
            </a:xfrm>
            <a:prstGeom prst="rect">
              <a:avLst/>
            </a:prstGeom>
            <a:noFill/>
          </p:spPr>
          <p:txBody>
            <a:bodyPr wrap="square">
              <a:spAutoFit/>
            </a:bodyPr>
            <a:lstStyle/>
            <a:p>
              <a:pPr algn="ctr"/>
              <a:r>
                <a:rPr kumimoji="0" lang="en-US" altLang="zh-TW" sz="2400" b="1" i="0" u="none" strike="noStrike" kern="1200" cap="none" spc="0" normalizeH="0" baseline="0" noProof="0" dirty="0">
                  <a:ln>
                    <a:noFill/>
                  </a:ln>
                  <a:solidFill>
                    <a:srgbClr val="2491A5"/>
                  </a:solidFill>
                  <a:effectLst/>
                  <a:uLnTx/>
                  <a:uFillTx/>
                  <a:latin typeface="Calibri"/>
                  <a:ea typeface="Microsoft JhengHei"/>
                  <a:cs typeface="+mj-cs"/>
                </a:rPr>
                <a:t>N</a:t>
              </a:r>
              <a:r>
                <a:rPr lang="en-US" altLang="zh-TW" sz="2400" b="1" dirty="0" err="1">
                  <a:solidFill>
                    <a:srgbClr val="2491A5"/>
                  </a:solidFill>
                  <a:latin typeface="Calibri"/>
                  <a:ea typeface="Microsoft JhengHei"/>
                  <a:cs typeface="+mj-cs"/>
                </a:rPr>
                <a:t>ova</a:t>
              </a:r>
              <a:r>
                <a:rPr lang="en-US" altLang="zh-TW" sz="2400" b="1" dirty="0" err="1">
                  <a:solidFill>
                    <a:schemeClr val="accent5"/>
                  </a:solidFill>
                  <a:latin typeface="Calibri"/>
                  <a:ea typeface="Microsoft JhengHei"/>
                  <a:cs typeface="+mj-cs"/>
                </a:rPr>
                <a:t>Assay</a:t>
              </a:r>
              <a:endParaRPr lang="zh-TW" altLang="en-US" sz="2400" dirty="0">
                <a:solidFill>
                  <a:schemeClr val="accent5"/>
                </a:solidFill>
              </a:endParaRPr>
            </a:p>
          </p:txBody>
        </p:sp>
        <p:sp>
          <p:nvSpPr>
            <p:cNvPr id="22" name="矩形 19">
              <a:extLst>
                <a:ext uri="{FF2B5EF4-FFF2-40B4-BE49-F238E27FC236}">
                  <a16:creationId xmlns:a16="http://schemas.microsoft.com/office/drawing/2014/main" id="{A861E7FB-F1C9-E9C0-1F04-353F423FC6E8}"/>
                </a:ext>
              </a:extLst>
            </p:cNvPr>
            <p:cNvSpPr/>
            <p:nvPr/>
          </p:nvSpPr>
          <p:spPr>
            <a:xfrm>
              <a:off x="1326007" y="1836616"/>
              <a:ext cx="1695663" cy="468509"/>
            </a:xfrm>
            <a:prstGeom prst="rect">
              <a:avLst/>
            </a:prstGeom>
            <a:noFill/>
          </p:spPr>
          <p:txBody>
            <a:bodyPr wrap="none" lIns="91440" tIns="45720" rIns="91440" bIns="45720">
              <a:spAutoFit/>
            </a:bodyPr>
            <a:lstStyle/>
            <a:p>
              <a:pPr algn="ctr"/>
              <a:r>
                <a:rPr lang="en-US" altLang="zh-TW" sz="2800" b="1" dirty="0" err="1">
                  <a:ln w="12700">
                    <a:noFill/>
                    <a:prstDash val="solid"/>
                  </a:ln>
                  <a:solidFill>
                    <a:srgbClr val="2491A5"/>
                  </a:solidFill>
                  <a:effectLst>
                    <a:outerShdw sx="1000" sy="1000" algn="ctr" rotWithShape="0">
                      <a:schemeClr val="bg1"/>
                    </a:outerShdw>
                    <a:reflection blurRad="6350" endPos="0" dir="5400000" sy="-100000" algn="bl" rotWithShape="0"/>
                  </a:effectLst>
                </a:rPr>
                <a:t>Nova</a:t>
              </a:r>
              <a:r>
                <a:rPr lang="en-US" altLang="zh-TW" sz="2800" b="1" dirty="0" err="1">
                  <a:ln w="12700">
                    <a:noFill/>
                    <a:prstDash val="solid"/>
                  </a:ln>
                  <a:solidFill>
                    <a:srgbClr val="FF0000"/>
                  </a:solidFill>
                  <a:effectLst>
                    <a:outerShdw sx="1000" sy="1000" algn="ctr" rotWithShape="0">
                      <a:schemeClr val="bg1"/>
                    </a:outerShdw>
                    <a:reflection blurRad="6350" endPos="0" dir="5400000" sy="-100000" algn="bl" rotWithShape="0"/>
                  </a:effectLst>
                </a:rPr>
                <a:t>CHIP</a:t>
              </a:r>
              <a:endParaRPr lang="zh-TW" altLang="en-US" sz="2800" b="1" dirty="0">
                <a:ln w="12700">
                  <a:noFill/>
                  <a:prstDash val="solid"/>
                </a:ln>
                <a:solidFill>
                  <a:srgbClr val="FF0000"/>
                </a:solidFill>
                <a:effectLst>
                  <a:outerShdw sx="1000" sy="1000" algn="ctr" rotWithShape="0">
                    <a:schemeClr val="bg1"/>
                  </a:outerShdw>
                  <a:reflection blurRad="6350" endPos="0" dir="5400000" sy="-100000" algn="bl" rotWithShape="0"/>
                </a:effectLst>
              </a:endParaRPr>
            </a:p>
          </p:txBody>
        </p:sp>
        <p:sp>
          <p:nvSpPr>
            <p:cNvPr id="23" name="矩形 20">
              <a:extLst>
                <a:ext uri="{FF2B5EF4-FFF2-40B4-BE49-F238E27FC236}">
                  <a16:creationId xmlns:a16="http://schemas.microsoft.com/office/drawing/2014/main" id="{4A51E498-1B43-2950-E824-8D53D9037F3D}"/>
                </a:ext>
              </a:extLst>
            </p:cNvPr>
            <p:cNvSpPr/>
            <p:nvPr/>
          </p:nvSpPr>
          <p:spPr>
            <a:xfrm>
              <a:off x="1326007" y="3650577"/>
              <a:ext cx="1530227" cy="523220"/>
            </a:xfrm>
            <a:prstGeom prst="rect">
              <a:avLst/>
            </a:prstGeom>
            <a:noFill/>
          </p:spPr>
          <p:txBody>
            <a:bodyPr wrap="none" lIns="91440" tIns="45720" rIns="91440" bIns="45720">
              <a:spAutoFit/>
            </a:bodyPr>
            <a:lstStyle/>
            <a:p>
              <a:pPr algn="ctr"/>
              <a:r>
                <a:rPr lang="en-US" altLang="zh-TW" sz="2800" b="1" dirty="0" err="1">
                  <a:ln w="12700">
                    <a:noFill/>
                    <a:prstDash val="solid"/>
                  </a:ln>
                  <a:solidFill>
                    <a:srgbClr val="2491A5"/>
                  </a:solidFill>
                  <a:effectLst>
                    <a:outerShdw sx="1000" sy="1000" algn="ctr" rotWithShape="0">
                      <a:schemeClr val="bg1"/>
                    </a:outerShdw>
                    <a:reflection blurRad="6350" endPos="0" dir="5400000" sy="-100000" algn="bl" rotWithShape="0"/>
                  </a:effectLst>
                </a:rPr>
                <a:t>Nova</a:t>
              </a:r>
              <a:r>
                <a:rPr lang="en-US" altLang="zh-TW" sz="2800" b="1" dirty="0" err="1">
                  <a:ln w="12700">
                    <a:noFill/>
                    <a:prstDash val="solid"/>
                  </a:ln>
                  <a:solidFill>
                    <a:schemeClr val="accent2">
                      <a:lumMod val="60000"/>
                      <a:lumOff val="40000"/>
                    </a:schemeClr>
                  </a:solidFill>
                  <a:effectLst>
                    <a:outerShdw sx="1000" sy="1000" algn="ctr" rotWithShape="0">
                      <a:schemeClr val="bg1"/>
                    </a:outerShdw>
                    <a:reflection blurRad="6350" endPos="0" dir="5400000" sy="-100000" algn="bl" rotWithShape="0"/>
                  </a:effectLst>
                </a:rPr>
                <a:t>KIT</a:t>
              </a:r>
              <a:endParaRPr lang="zh-TW" altLang="en-US" sz="2800" b="1" dirty="0">
                <a:ln w="12700">
                  <a:noFill/>
                  <a:prstDash val="solid"/>
                </a:ln>
                <a:solidFill>
                  <a:schemeClr val="accent2">
                    <a:lumMod val="60000"/>
                    <a:lumOff val="40000"/>
                  </a:schemeClr>
                </a:solidFill>
                <a:effectLst>
                  <a:outerShdw sx="1000" sy="1000" algn="ctr" rotWithShape="0">
                    <a:schemeClr val="bg1"/>
                  </a:outerShdw>
                  <a:reflection blurRad="6350" endPos="0" dir="5400000" sy="-100000" algn="bl" rotWithShape="0"/>
                </a:effectLst>
              </a:endParaRPr>
            </a:p>
          </p:txBody>
        </p:sp>
        <p:sp>
          <p:nvSpPr>
            <p:cNvPr id="24" name="矩形 21">
              <a:extLst>
                <a:ext uri="{FF2B5EF4-FFF2-40B4-BE49-F238E27FC236}">
                  <a16:creationId xmlns:a16="http://schemas.microsoft.com/office/drawing/2014/main" id="{74714AB4-BCD2-AF4E-52C8-6C532740DBBC}"/>
                </a:ext>
              </a:extLst>
            </p:cNvPr>
            <p:cNvSpPr/>
            <p:nvPr/>
          </p:nvSpPr>
          <p:spPr>
            <a:xfrm>
              <a:off x="8825037" y="1899778"/>
              <a:ext cx="1471741" cy="468509"/>
            </a:xfrm>
            <a:prstGeom prst="rect">
              <a:avLst/>
            </a:prstGeom>
            <a:noFill/>
          </p:spPr>
          <p:txBody>
            <a:bodyPr wrap="none" lIns="91440" tIns="45720" rIns="91440" bIns="45720">
              <a:spAutoFit/>
            </a:bodyPr>
            <a:lstStyle/>
            <a:p>
              <a:pPr algn="ctr"/>
              <a:r>
                <a:rPr lang="en-US" altLang="zh-TW" sz="2800" b="1" dirty="0" err="1">
                  <a:ln w="12700">
                    <a:noFill/>
                    <a:prstDash val="solid"/>
                  </a:ln>
                  <a:solidFill>
                    <a:srgbClr val="2491A5"/>
                  </a:solidFill>
                  <a:effectLst>
                    <a:outerShdw sx="1000" sy="1000" algn="ctr" rotWithShape="0">
                      <a:schemeClr val="bg1"/>
                    </a:outerShdw>
                    <a:reflection blurRad="6350" endPos="0" dir="5400000" sy="-100000" algn="bl" rotWithShape="0"/>
                  </a:effectLst>
                </a:rPr>
                <a:t>Nova</a:t>
              </a:r>
              <a:r>
                <a:rPr lang="en-US" altLang="zh-TW" sz="2800" b="1" dirty="0" err="1">
                  <a:ln w="12700">
                    <a:noFill/>
                    <a:prstDash val="solid"/>
                  </a:ln>
                  <a:solidFill>
                    <a:srgbClr val="FFC000"/>
                  </a:solidFill>
                  <a:effectLst>
                    <a:outerShdw sx="1000" sy="1000" algn="ctr" rotWithShape="0">
                      <a:schemeClr val="bg1"/>
                    </a:outerShdw>
                    <a:reflection blurRad="6350" endPos="0" dir="5400000" sy="-100000" algn="bl" rotWithShape="0"/>
                  </a:effectLst>
                </a:rPr>
                <a:t>BIO</a:t>
              </a:r>
              <a:endParaRPr lang="zh-TW" altLang="en-US" sz="2800" b="1" dirty="0">
                <a:ln w="12700">
                  <a:noFill/>
                  <a:prstDash val="solid"/>
                </a:ln>
                <a:solidFill>
                  <a:srgbClr val="FFC000"/>
                </a:solidFill>
                <a:effectLst>
                  <a:outerShdw sx="1000" sy="1000" algn="ctr" rotWithShape="0">
                    <a:schemeClr val="bg1"/>
                  </a:outerShdw>
                  <a:reflection blurRad="6350" endPos="0" dir="5400000" sy="-100000" algn="bl" rotWithShape="0"/>
                </a:effectLst>
              </a:endParaRPr>
            </a:p>
          </p:txBody>
        </p:sp>
        <p:sp>
          <p:nvSpPr>
            <p:cNvPr id="25" name="矩形 22">
              <a:extLst>
                <a:ext uri="{FF2B5EF4-FFF2-40B4-BE49-F238E27FC236}">
                  <a16:creationId xmlns:a16="http://schemas.microsoft.com/office/drawing/2014/main" id="{C9AF006F-C966-86C9-DBBC-340FD4DCBA06}"/>
                </a:ext>
              </a:extLst>
            </p:cNvPr>
            <p:cNvSpPr/>
            <p:nvPr/>
          </p:nvSpPr>
          <p:spPr>
            <a:xfrm>
              <a:off x="8825037" y="3156065"/>
              <a:ext cx="1793119" cy="523220"/>
            </a:xfrm>
            <a:prstGeom prst="rect">
              <a:avLst/>
            </a:prstGeom>
            <a:noFill/>
          </p:spPr>
          <p:txBody>
            <a:bodyPr wrap="none" lIns="91440" tIns="45720" rIns="91440" bIns="45720">
              <a:spAutoFit/>
            </a:bodyPr>
            <a:lstStyle/>
            <a:p>
              <a:pPr algn="ctr"/>
              <a:r>
                <a:rPr lang="en-US" altLang="zh-TW" sz="2800" b="1" dirty="0" err="1">
                  <a:ln w="12700">
                    <a:noFill/>
                    <a:prstDash val="solid"/>
                  </a:ln>
                  <a:solidFill>
                    <a:srgbClr val="2491A5"/>
                  </a:solidFill>
                  <a:effectLst>
                    <a:outerShdw sx="1000" sy="1000" algn="ctr" rotWithShape="0">
                      <a:schemeClr val="bg1"/>
                    </a:outerShdw>
                    <a:reflection blurRad="6350" endPos="0" dir="5400000" sy="-100000" algn="bl" rotWithShape="0"/>
                  </a:effectLst>
                </a:rPr>
                <a:t>Nova</a:t>
              </a:r>
              <a:r>
                <a:rPr lang="en-US" altLang="zh-TW" sz="2800" b="1" dirty="0" err="1">
                  <a:ln w="12700">
                    <a:noFill/>
                    <a:prstDash val="solid"/>
                  </a:ln>
                  <a:solidFill>
                    <a:srgbClr val="92D050"/>
                  </a:solidFill>
                  <a:effectLst>
                    <a:outerShdw sx="1000" sy="1000" algn="ctr" rotWithShape="0">
                      <a:schemeClr val="bg1"/>
                    </a:outerShdw>
                    <a:reflection blurRad="6350" endPos="0" dir="5400000" sy="-100000" algn="bl" rotWithShape="0"/>
                  </a:effectLst>
                </a:rPr>
                <a:t>LINK</a:t>
              </a:r>
              <a:endParaRPr lang="zh-TW" altLang="en-US" sz="2800" b="1" dirty="0">
                <a:ln w="12700">
                  <a:noFill/>
                  <a:prstDash val="solid"/>
                </a:ln>
                <a:solidFill>
                  <a:srgbClr val="92D050"/>
                </a:solidFill>
                <a:effectLst>
                  <a:outerShdw sx="1000" sy="1000" algn="ctr" rotWithShape="0">
                    <a:schemeClr val="bg1"/>
                  </a:outerShdw>
                  <a:reflection blurRad="6350" endPos="0" dir="5400000" sy="-100000" algn="bl" rotWithShape="0"/>
                </a:effectLst>
              </a:endParaRPr>
            </a:p>
          </p:txBody>
        </p:sp>
        <p:sp>
          <p:nvSpPr>
            <p:cNvPr id="26" name="矩形 23">
              <a:extLst>
                <a:ext uri="{FF2B5EF4-FFF2-40B4-BE49-F238E27FC236}">
                  <a16:creationId xmlns:a16="http://schemas.microsoft.com/office/drawing/2014/main" id="{A8E099B3-B320-D1BD-3A41-751EF5D2ED98}"/>
                </a:ext>
              </a:extLst>
            </p:cNvPr>
            <p:cNvSpPr/>
            <p:nvPr/>
          </p:nvSpPr>
          <p:spPr>
            <a:xfrm>
              <a:off x="8886431" y="5353441"/>
              <a:ext cx="1605157" cy="468509"/>
            </a:xfrm>
            <a:prstGeom prst="rect">
              <a:avLst/>
            </a:prstGeom>
            <a:noFill/>
          </p:spPr>
          <p:txBody>
            <a:bodyPr wrap="none" lIns="91440" tIns="45720" rIns="91440" bIns="45720">
              <a:spAutoFit/>
            </a:bodyPr>
            <a:lstStyle/>
            <a:p>
              <a:pPr algn="ctr"/>
              <a:r>
                <a:rPr lang="en-US" altLang="zh-TW" sz="2800" b="1" dirty="0" err="1">
                  <a:ln w="12700">
                    <a:noFill/>
                    <a:prstDash val="solid"/>
                  </a:ln>
                  <a:solidFill>
                    <a:srgbClr val="2491A5"/>
                  </a:solidFill>
                  <a:effectLst>
                    <a:outerShdw sx="1000" sy="1000" algn="ctr" rotWithShape="0">
                      <a:schemeClr val="bg1"/>
                    </a:outerShdw>
                    <a:reflection blurRad="6350" endPos="0" dir="5400000" sy="-100000" algn="bl" rotWithShape="0"/>
                  </a:effectLst>
                </a:rPr>
                <a:t>Nova</a:t>
              </a:r>
              <a:r>
                <a:rPr lang="en-US" altLang="zh-TW" sz="2800" b="1" dirty="0" err="1">
                  <a:ln w="12700">
                    <a:noFill/>
                    <a:prstDash val="solid"/>
                  </a:ln>
                  <a:solidFill>
                    <a:schemeClr val="accent1">
                      <a:lumMod val="60000"/>
                      <a:lumOff val="40000"/>
                    </a:schemeClr>
                  </a:solidFill>
                  <a:effectLst>
                    <a:outerShdw sx="1000" sy="1000" algn="ctr" rotWithShape="0">
                      <a:schemeClr val="bg1"/>
                    </a:outerShdw>
                    <a:reflection blurRad="6350" endPos="0" dir="5400000" sy="-100000" algn="bl" rotWithShape="0"/>
                  </a:effectLst>
                </a:rPr>
                <a:t>CRO</a:t>
              </a:r>
              <a:endParaRPr lang="zh-TW" altLang="en-US" sz="2800" b="1" dirty="0">
                <a:ln w="12700">
                  <a:noFill/>
                  <a:prstDash val="solid"/>
                </a:ln>
                <a:solidFill>
                  <a:schemeClr val="accent1">
                    <a:lumMod val="60000"/>
                    <a:lumOff val="40000"/>
                  </a:schemeClr>
                </a:solidFill>
                <a:effectLst>
                  <a:outerShdw sx="1000" sy="1000" algn="ctr" rotWithShape="0">
                    <a:schemeClr val="bg1"/>
                  </a:outerShdw>
                  <a:reflection blurRad="6350" endPos="0" dir="5400000" sy="-100000" algn="bl" rotWithShape="0"/>
                </a:effectLst>
              </a:endParaRPr>
            </a:p>
          </p:txBody>
        </p:sp>
        <p:sp>
          <p:nvSpPr>
            <p:cNvPr id="27" name="矩形 24">
              <a:extLst>
                <a:ext uri="{FF2B5EF4-FFF2-40B4-BE49-F238E27FC236}">
                  <a16:creationId xmlns:a16="http://schemas.microsoft.com/office/drawing/2014/main" id="{7AC34C52-E7A7-2D48-7ECD-ED20B7082BBD}"/>
                </a:ext>
              </a:extLst>
            </p:cNvPr>
            <p:cNvSpPr/>
            <p:nvPr/>
          </p:nvSpPr>
          <p:spPr>
            <a:xfrm>
              <a:off x="1404432" y="5389184"/>
              <a:ext cx="1230256" cy="468509"/>
            </a:xfrm>
            <a:prstGeom prst="rect">
              <a:avLst/>
            </a:prstGeom>
            <a:noFill/>
          </p:spPr>
          <p:txBody>
            <a:bodyPr wrap="none" lIns="91440" tIns="45720" rIns="91440" bIns="45720">
              <a:spAutoFit/>
            </a:bodyPr>
            <a:lstStyle/>
            <a:p>
              <a:pPr algn="ctr"/>
              <a:r>
                <a:rPr lang="en-US" altLang="zh-TW" sz="2800" b="1" dirty="0" err="1">
                  <a:ln w="12700">
                    <a:noFill/>
                    <a:prstDash val="solid"/>
                  </a:ln>
                  <a:solidFill>
                    <a:srgbClr val="2491A5"/>
                  </a:solidFill>
                  <a:effectLst>
                    <a:outerShdw sx="1000" sy="1000" algn="ctr" rotWithShape="0">
                      <a:schemeClr val="bg1"/>
                    </a:outerShdw>
                    <a:reflection blurRad="6350" endPos="0" dir="5400000" sy="-100000" algn="bl" rotWithShape="0"/>
                  </a:effectLst>
                </a:rPr>
                <a:t>Nova</a:t>
              </a:r>
              <a:r>
                <a:rPr lang="en-US" altLang="zh-TW" sz="2800" b="1" dirty="0" err="1">
                  <a:ln w="12700">
                    <a:noFill/>
                    <a:prstDash val="solid"/>
                  </a:ln>
                  <a:solidFill>
                    <a:srgbClr val="B17ED8"/>
                  </a:solidFill>
                  <a:effectLst>
                    <a:outerShdw sx="1000" sy="1000" algn="ctr" rotWithShape="0">
                      <a:schemeClr val="bg1"/>
                    </a:outerShdw>
                    <a:reflection blurRad="6350" endPos="0" dir="5400000" sy="-100000" algn="bl" rotWithShape="0"/>
                  </a:effectLst>
                </a:rPr>
                <a:t>AI</a:t>
              </a:r>
              <a:endParaRPr lang="zh-TW" altLang="en-US" sz="2800" b="1" dirty="0">
                <a:ln w="12700">
                  <a:noFill/>
                  <a:prstDash val="solid"/>
                </a:ln>
                <a:solidFill>
                  <a:srgbClr val="B17ED8"/>
                </a:solidFill>
                <a:effectLst>
                  <a:outerShdw sx="1000" sy="1000" algn="ctr" rotWithShape="0">
                    <a:schemeClr val="bg1"/>
                  </a:outerShdw>
                  <a:reflection blurRad="6350" endPos="0" dir="5400000" sy="-100000" algn="bl" rotWithShape="0"/>
                </a:effectLst>
              </a:endParaRPr>
            </a:p>
          </p:txBody>
        </p:sp>
        <p:cxnSp>
          <p:nvCxnSpPr>
            <p:cNvPr id="28" name="肘形接點 27">
              <a:extLst>
                <a:ext uri="{FF2B5EF4-FFF2-40B4-BE49-F238E27FC236}">
                  <a16:creationId xmlns:a16="http://schemas.microsoft.com/office/drawing/2014/main" id="{15CF7CAD-697A-8B5D-8052-9AF11D043A63}"/>
                </a:ext>
              </a:extLst>
            </p:cNvPr>
            <p:cNvCxnSpPr>
              <a:cxnSpLocks/>
            </p:cNvCxnSpPr>
            <p:nvPr/>
          </p:nvCxnSpPr>
          <p:spPr>
            <a:xfrm>
              <a:off x="4031457" y="3930638"/>
              <a:ext cx="1165945" cy="825178"/>
            </a:xfrm>
            <a:prstGeom prst="bentConnector3">
              <a:avLst>
                <a:gd name="adj1" fmla="val 50000"/>
              </a:avLst>
            </a:prstGeom>
            <a:ln w="19050">
              <a:solidFill>
                <a:schemeClr val="bg1">
                  <a:lumMod val="50000"/>
                </a:schemeClr>
              </a:solidFill>
              <a:prstDash val="sysDot"/>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FA9EB308-4D5A-0761-04DE-CCB1871883F1}"/>
                </a:ext>
              </a:extLst>
            </p:cNvPr>
            <p:cNvSpPr txBox="1"/>
            <p:nvPr/>
          </p:nvSpPr>
          <p:spPr>
            <a:xfrm>
              <a:off x="5169102" y="2823448"/>
              <a:ext cx="1906804" cy="338554"/>
            </a:xfrm>
            <a:prstGeom prst="rect">
              <a:avLst/>
            </a:prstGeom>
            <a:noFill/>
          </p:spPr>
          <p:txBody>
            <a:bodyPr wrap="none" rtlCol="0">
              <a:spAutoFit/>
            </a:bodyPr>
            <a:lstStyle/>
            <a:p>
              <a:r>
                <a:rPr lang="en-US" altLang="zh-TW" sz="1600" b="1" dirty="0">
                  <a:solidFill>
                    <a:schemeClr val="tx2"/>
                  </a:solidFill>
                  <a:ea typeface="標楷體" panose="03000509000000000000" pitchFamily="65" charset="-120"/>
                </a:rPr>
                <a:t>Surface Treatment</a:t>
              </a:r>
              <a:endParaRPr lang="zh-TW" altLang="en-US" sz="1600" b="1" dirty="0">
                <a:solidFill>
                  <a:schemeClr val="tx2"/>
                </a:solidFill>
                <a:ea typeface="標楷體" panose="03000509000000000000" pitchFamily="65" charset="-120"/>
              </a:endParaRPr>
            </a:p>
          </p:txBody>
        </p:sp>
        <p:sp>
          <p:nvSpPr>
            <p:cNvPr id="30" name="文字方塊 29">
              <a:extLst>
                <a:ext uri="{FF2B5EF4-FFF2-40B4-BE49-F238E27FC236}">
                  <a16:creationId xmlns:a16="http://schemas.microsoft.com/office/drawing/2014/main" id="{17AD8FEA-735E-AAAC-EA23-C37F073DA595}"/>
                </a:ext>
              </a:extLst>
            </p:cNvPr>
            <p:cNvSpPr txBox="1"/>
            <p:nvPr/>
          </p:nvSpPr>
          <p:spPr>
            <a:xfrm>
              <a:off x="6113477" y="2471296"/>
              <a:ext cx="1203471" cy="338554"/>
            </a:xfrm>
            <a:prstGeom prst="rect">
              <a:avLst/>
            </a:prstGeom>
            <a:noFill/>
          </p:spPr>
          <p:txBody>
            <a:bodyPr wrap="none" rtlCol="0">
              <a:spAutoFit/>
            </a:bodyPr>
            <a:lstStyle/>
            <a:p>
              <a:r>
                <a:rPr lang="en-US" altLang="zh-TW" sz="1600" b="1" dirty="0">
                  <a:solidFill>
                    <a:schemeClr val="tx2"/>
                  </a:solidFill>
                  <a:ea typeface="標楷體" panose="03000509000000000000" pitchFamily="65" charset="-120"/>
                </a:rPr>
                <a:t>Bio-probes</a:t>
              </a:r>
              <a:endParaRPr lang="zh-TW" altLang="en-US" sz="1600" b="1" dirty="0">
                <a:solidFill>
                  <a:schemeClr val="tx2"/>
                </a:solidFill>
                <a:ea typeface="標楷體" panose="03000509000000000000" pitchFamily="65" charset="-120"/>
              </a:endParaRPr>
            </a:p>
          </p:txBody>
        </p:sp>
        <p:cxnSp>
          <p:nvCxnSpPr>
            <p:cNvPr id="31" name="肘形接點 69">
              <a:extLst>
                <a:ext uri="{FF2B5EF4-FFF2-40B4-BE49-F238E27FC236}">
                  <a16:creationId xmlns:a16="http://schemas.microsoft.com/office/drawing/2014/main" id="{96455B98-141D-2120-159D-C13E77CD6E4B}"/>
                </a:ext>
              </a:extLst>
            </p:cNvPr>
            <p:cNvCxnSpPr>
              <a:cxnSpLocks/>
            </p:cNvCxnSpPr>
            <p:nvPr/>
          </p:nvCxnSpPr>
          <p:spPr>
            <a:xfrm rot="10800000" flipV="1">
              <a:off x="6190400" y="1836769"/>
              <a:ext cx="1694675" cy="175539"/>
            </a:xfrm>
            <a:prstGeom prst="bentConnector3">
              <a:avLst>
                <a:gd name="adj1" fmla="val 50000"/>
              </a:avLst>
            </a:prstGeom>
            <a:ln w="19050">
              <a:solidFill>
                <a:schemeClr val="bg1">
                  <a:lumMod val="50000"/>
                </a:schemeClr>
              </a:solidFill>
              <a:prstDash val="sysDot"/>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32" name="肘形接點 80">
              <a:extLst>
                <a:ext uri="{FF2B5EF4-FFF2-40B4-BE49-F238E27FC236}">
                  <a16:creationId xmlns:a16="http://schemas.microsoft.com/office/drawing/2014/main" id="{61CD8549-C375-3460-3186-95332037F4CD}"/>
                </a:ext>
              </a:extLst>
            </p:cNvPr>
            <p:cNvCxnSpPr>
              <a:cxnSpLocks/>
            </p:cNvCxnSpPr>
            <p:nvPr/>
          </p:nvCxnSpPr>
          <p:spPr>
            <a:xfrm rot="10800000">
              <a:off x="7212248" y="2996468"/>
              <a:ext cx="671030" cy="659140"/>
            </a:xfrm>
            <a:prstGeom prst="bentConnector3">
              <a:avLst>
                <a:gd name="adj1" fmla="val 50000"/>
              </a:avLst>
            </a:prstGeom>
            <a:ln w="19050">
              <a:solidFill>
                <a:schemeClr val="bg1">
                  <a:lumMod val="50000"/>
                </a:schemeClr>
              </a:solidFill>
              <a:prstDash val="sysDot"/>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33" name="肘形接點 22">
              <a:extLst>
                <a:ext uri="{FF2B5EF4-FFF2-40B4-BE49-F238E27FC236}">
                  <a16:creationId xmlns:a16="http://schemas.microsoft.com/office/drawing/2014/main" id="{9A4A4564-8726-1FA3-E7E3-DCA3C9CE4C01}"/>
                </a:ext>
              </a:extLst>
            </p:cNvPr>
            <p:cNvCxnSpPr>
              <a:cxnSpLocks/>
            </p:cNvCxnSpPr>
            <p:nvPr/>
          </p:nvCxnSpPr>
          <p:spPr>
            <a:xfrm rot="16200000" flipV="1">
              <a:off x="3943312" y="2550553"/>
              <a:ext cx="1289424" cy="690963"/>
            </a:xfrm>
            <a:prstGeom prst="bentConnector2">
              <a:avLst/>
            </a:prstGeom>
            <a:ln w="19050">
              <a:solidFill>
                <a:schemeClr val="bg1">
                  <a:lumMod val="50000"/>
                </a:schemeClr>
              </a:solidFill>
              <a:prstDash val="sysDot"/>
              <a:headEnd type="oval"/>
              <a:tailEnd type="none" w="med" len="med"/>
            </a:ln>
          </p:spPr>
          <p:style>
            <a:lnRef idx="1">
              <a:schemeClr val="accent1"/>
            </a:lnRef>
            <a:fillRef idx="0">
              <a:schemeClr val="accent1"/>
            </a:fillRef>
            <a:effectRef idx="0">
              <a:schemeClr val="accent1"/>
            </a:effectRef>
            <a:fontRef idx="minor">
              <a:schemeClr val="tx1"/>
            </a:fontRef>
          </p:style>
        </p:cxnSp>
        <p:sp>
          <p:nvSpPr>
            <p:cNvPr id="34" name="文字方塊 36">
              <a:extLst>
                <a:ext uri="{FF2B5EF4-FFF2-40B4-BE49-F238E27FC236}">
                  <a16:creationId xmlns:a16="http://schemas.microsoft.com/office/drawing/2014/main" id="{7FD4884B-D76A-70A5-7F6D-DF5C6B6D4070}"/>
                </a:ext>
              </a:extLst>
            </p:cNvPr>
            <p:cNvSpPr txBox="1"/>
            <p:nvPr/>
          </p:nvSpPr>
          <p:spPr>
            <a:xfrm>
              <a:off x="6153722" y="5792039"/>
              <a:ext cx="1221051" cy="338554"/>
            </a:xfrm>
            <a:prstGeom prst="rect">
              <a:avLst/>
            </a:prstGeom>
            <a:noFill/>
          </p:spPr>
          <p:txBody>
            <a:bodyPr wrap="square">
              <a:spAutoFit/>
            </a:bodyPr>
            <a:lstStyle/>
            <a:p>
              <a:r>
                <a:rPr lang="en-US" altLang="zh-TW" sz="1600" b="1" dirty="0"/>
                <a:t>Test</a:t>
              </a:r>
              <a:r>
                <a:rPr lang="zh-TW" altLang="en-US" sz="1600" b="1" dirty="0"/>
                <a:t> </a:t>
              </a:r>
              <a:r>
                <a:rPr lang="en-US" altLang="zh-TW" sz="1600" b="1" dirty="0"/>
                <a:t>Data</a:t>
              </a:r>
            </a:p>
          </p:txBody>
        </p:sp>
        <p:cxnSp>
          <p:nvCxnSpPr>
            <p:cNvPr id="35" name="肘形接點 80">
              <a:extLst>
                <a:ext uri="{FF2B5EF4-FFF2-40B4-BE49-F238E27FC236}">
                  <a16:creationId xmlns:a16="http://schemas.microsoft.com/office/drawing/2014/main" id="{3A56AAD2-40CA-33DE-B7EC-153FF0E01712}"/>
                </a:ext>
              </a:extLst>
            </p:cNvPr>
            <p:cNvCxnSpPr>
              <a:cxnSpLocks/>
            </p:cNvCxnSpPr>
            <p:nvPr/>
          </p:nvCxnSpPr>
          <p:spPr>
            <a:xfrm rot="10800000" flipV="1">
              <a:off x="6130150" y="5645444"/>
              <a:ext cx="1655632" cy="538806"/>
            </a:xfrm>
            <a:prstGeom prst="bentConnector3">
              <a:avLst>
                <a:gd name="adj1" fmla="val 50000"/>
              </a:avLst>
            </a:prstGeom>
            <a:ln w="19050">
              <a:solidFill>
                <a:schemeClr val="bg1">
                  <a:lumMod val="50000"/>
                </a:schemeClr>
              </a:solidFill>
              <a:prstDash val="sysDot"/>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36" name="肘形接點 27">
              <a:extLst>
                <a:ext uri="{FF2B5EF4-FFF2-40B4-BE49-F238E27FC236}">
                  <a16:creationId xmlns:a16="http://schemas.microsoft.com/office/drawing/2014/main" id="{9840FF48-3457-D35C-CC84-D389A44B35C3}"/>
                </a:ext>
              </a:extLst>
            </p:cNvPr>
            <p:cNvCxnSpPr>
              <a:cxnSpLocks/>
            </p:cNvCxnSpPr>
            <p:nvPr/>
          </p:nvCxnSpPr>
          <p:spPr>
            <a:xfrm>
              <a:off x="4273131" y="5735217"/>
              <a:ext cx="1154165" cy="302730"/>
            </a:xfrm>
            <a:prstGeom prst="bentConnector3">
              <a:avLst>
                <a:gd name="adj1" fmla="val 50000"/>
              </a:avLst>
            </a:prstGeom>
            <a:ln w="19050">
              <a:solidFill>
                <a:schemeClr val="bg1">
                  <a:lumMod val="50000"/>
                </a:schemeClr>
              </a:solidFill>
              <a:prstDash val="sysDot"/>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7" name="文字方塊 74">
              <a:extLst>
                <a:ext uri="{FF2B5EF4-FFF2-40B4-BE49-F238E27FC236}">
                  <a16:creationId xmlns:a16="http://schemas.microsoft.com/office/drawing/2014/main" id="{4A00DD71-E0DB-C9F2-B719-410DD0D5F25A}"/>
                </a:ext>
              </a:extLst>
            </p:cNvPr>
            <p:cNvSpPr txBox="1"/>
            <p:nvPr/>
          </p:nvSpPr>
          <p:spPr>
            <a:xfrm>
              <a:off x="1165010" y="2319995"/>
              <a:ext cx="2295202" cy="738664"/>
            </a:xfrm>
            <a:prstGeom prst="rect">
              <a:avLst/>
            </a:prstGeom>
            <a:noFill/>
          </p:spPr>
          <p:txBody>
            <a:bodyPr wrap="square">
              <a:spAutoFit/>
            </a:bodyPr>
            <a:lstStyle/>
            <a:p>
              <a:pPr marL="285750" indent="-285750">
                <a:buFont typeface="Arial" panose="020B0604020202020204" pitchFamily="34" charset="0"/>
                <a:buChar char="•"/>
              </a:pPr>
              <a:r>
                <a:rPr lang="en-US" altLang="zh-TW" sz="1400" b="0" i="0" u="none" strike="noStrike" dirty="0">
                  <a:solidFill>
                    <a:srgbClr val="000000"/>
                  </a:solidFill>
                  <a:effectLst/>
                  <a:latin typeface="Aptos" panose="020B0004020202020204" pitchFamily="34" charset="0"/>
                </a:rPr>
                <a:t>Molecule-agnostic</a:t>
              </a:r>
            </a:p>
            <a:p>
              <a:pPr marL="285750" indent="-285750">
                <a:buFont typeface="Arial" panose="020B0604020202020204" pitchFamily="34" charset="0"/>
                <a:buChar char="•"/>
              </a:pPr>
              <a:r>
                <a:rPr lang="en-US" altLang="zh-TW" sz="1400" dirty="0">
                  <a:solidFill>
                    <a:srgbClr val="000000"/>
                  </a:solidFill>
                  <a:latin typeface="Aptos" panose="020B0004020202020204" pitchFamily="34" charset="0"/>
                </a:rPr>
                <a:t>Cost-effective ASIC</a:t>
              </a:r>
              <a:endParaRPr lang="en-US" altLang="zh-TW" sz="1400" b="0" i="0" u="none" strike="noStrike" dirty="0">
                <a:solidFill>
                  <a:srgbClr val="000000"/>
                </a:solidFill>
                <a:effectLst/>
                <a:latin typeface="Aptos" panose="020B0004020202020204" pitchFamily="34" charset="0"/>
              </a:endParaRPr>
            </a:p>
            <a:p>
              <a:r>
                <a:rPr lang="en-US" altLang="zh-TW" sz="1400" b="0" i="0" u="none" strike="noStrike" dirty="0">
                  <a:solidFill>
                    <a:srgbClr val="000000"/>
                  </a:solidFill>
                  <a:effectLst/>
                  <a:latin typeface="Aptos" panose="020B0004020202020204" pitchFamily="34" charset="0"/>
                </a:rPr>
                <a:t> </a:t>
              </a:r>
              <a:endParaRPr lang="zh-TW" altLang="en-US" sz="1400" dirty="0">
                <a:latin typeface="Aptos" panose="020B0004020202020204" pitchFamily="34" charset="0"/>
              </a:endParaRPr>
            </a:p>
          </p:txBody>
        </p:sp>
        <p:sp>
          <p:nvSpPr>
            <p:cNvPr id="38" name="文字方塊 76">
              <a:extLst>
                <a:ext uri="{FF2B5EF4-FFF2-40B4-BE49-F238E27FC236}">
                  <a16:creationId xmlns:a16="http://schemas.microsoft.com/office/drawing/2014/main" id="{FAC0E529-D8EA-50E8-ACC2-A791E411FBCA}"/>
                </a:ext>
              </a:extLst>
            </p:cNvPr>
            <p:cNvSpPr txBox="1"/>
            <p:nvPr/>
          </p:nvSpPr>
          <p:spPr>
            <a:xfrm>
              <a:off x="8737590" y="3638494"/>
              <a:ext cx="3250202" cy="954107"/>
            </a:xfrm>
            <a:prstGeom prst="rect">
              <a:avLst/>
            </a:prstGeom>
            <a:noFill/>
          </p:spPr>
          <p:txBody>
            <a:bodyPr wrap="square">
              <a:spAutoFit/>
            </a:bodyPr>
            <a:lstStyle/>
            <a:p>
              <a:pPr marL="285750" indent="-285750">
                <a:buFont typeface="Arial" panose="020B0604020202020204" pitchFamily="34" charset="0"/>
                <a:buChar char="•"/>
              </a:pPr>
              <a:r>
                <a:rPr lang="en" altLang="zh-TW" sz="1400" b="0" i="0" u="none" strike="noStrike" dirty="0">
                  <a:solidFill>
                    <a:srgbClr val="000000"/>
                  </a:solidFill>
                  <a:effectLst/>
                  <a:latin typeface="Aptos" panose="020B0004020202020204" pitchFamily="34" charset="0"/>
                </a:rPr>
                <a:t>Patented chemistry</a:t>
              </a:r>
              <a:endParaRPr lang="en-US" altLang="zh-TW" sz="1400" dirty="0">
                <a:solidFill>
                  <a:srgbClr val="000000"/>
                </a:solidFill>
                <a:latin typeface="Aptos" panose="020B0004020202020204" pitchFamily="34" charset="0"/>
              </a:endParaRPr>
            </a:p>
            <a:p>
              <a:pPr marL="285750" indent="-285750">
                <a:buFont typeface="Arial" panose="020B0604020202020204" pitchFamily="34" charset="0"/>
                <a:buChar char="•"/>
              </a:pPr>
              <a:r>
                <a:rPr lang="en" altLang="zh-TW" sz="1400" dirty="0">
                  <a:solidFill>
                    <a:srgbClr val="000000"/>
                  </a:solidFill>
                  <a:latin typeface="Aptos" panose="020B0004020202020204" pitchFamily="34" charset="0"/>
                </a:rPr>
                <a:t>Proprietary reagents </a:t>
              </a:r>
            </a:p>
            <a:p>
              <a:pPr marL="285750" indent="-285750">
                <a:buFont typeface="Arial" panose="020B0604020202020204" pitchFamily="34" charset="0"/>
                <a:buChar char="•"/>
              </a:pPr>
              <a:r>
                <a:rPr lang="en" altLang="zh-TW" sz="1400" dirty="0">
                  <a:solidFill>
                    <a:srgbClr val="000000"/>
                  </a:solidFill>
                  <a:latin typeface="Aptos" panose="020B0004020202020204" pitchFamily="34" charset="0"/>
                </a:rPr>
                <a:t>Probe embedded in surface coating</a:t>
              </a:r>
              <a:endParaRPr lang="en-US" altLang="zh-TW" sz="1400" dirty="0">
                <a:solidFill>
                  <a:srgbClr val="000000"/>
                </a:solidFill>
                <a:latin typeface="Aptos" panose="020B0004020202020204" pitchFamily="34" charset="0"/>
              </a:endParaRPr>
            </a:p>
            <a:p>
              <a:endParaRPr lang="en-US" altLang="zh-TW" sz="1400" dirty="0">
                <a:solidFill>
                  <a:srgbClr val="000000"/>
                </a:solidFill>
                <a:latin typeface="Aptos" panose="020B0004020202020204" pitchFamily="34" charset="0"/>
              </a:endParaRPr>
            </a:p>
          </p:txBody>
        </p:sp>
        <p:sp>
          <p:nvSpPr>
            <p:cNvPr id="39" name="文字方塊 78">
              <a:extLst>
                <a:ext uri="{FF2B5EF4-FFF2-40B4-BE49-F238E27FC236}">
                  <a16:creationId xmlns:a16="http://schemas.microsoft.com/office/drawing/2014/main" id="{3E8E6AF1-0E9C-CFB6-9DBC-190A27A33075}"/>
                </a:ext>
              </a:extLst>
            </p:cNvPr>
            <p:cNvSpPr txBox="1"/>
            <p:nvPr/>
          </p:nvSpPr>
          <p:spPr>
            <a:xfrm>
              <a:off x="8826129" y="2350052"/>
              <a:ext cx="3455706" cy="523220"/>
            </a:xfrm>
            <a:prstGeom prst="rect">
              <a:avLst/>
            </a:prstGeom>
            <a:noFill/>
          </p:spPr>
          <p:txBody>
            <a:bodyPr wrap="square">
              <a:spAutoFit/>
            </a:bodyPr>
            <a:lstStyle/>
            <a:p>
              <a:pPr marL="285750" indent="-285750">
                <a:buFont typeface="Arial" panose="020B0604020202020204" pitchFamily="34" charset="0"/>
                <a:buChar char="•"/>
              </a:pPr>
              <a:r>
                <a:rPr lang="en" altLang="zh-TW" sz="1400" b="0" i="0" u="none" strike="noStrike" dirty="0">
                  <a:solidFill>
                    <a:srgbClr val="000000"/>
                  </a:solidFill>
                  <a:effectLst/>
                  <a:latin typeface="Aptos" panose="020B0004020202020204" pitchFamily="34" charset="0"/>
                </a:rPr>
                <a:t>Microfluids-based fast-tracked sample</a:t>
              </a:r>
            </a:p>
            <a:p>
              <a:pPr marL="285750" indent="-285750">
                <a:buFont typeface="Arial" panose="020B0604020202020204" pitchFamily="34" charset="0"/>
                <a:buChar char="•"/>
              </a:pPr>
              <a:r>
                <a:rPr lang="en" altLang="zh-TW" sz="1400" b="0" i="0" u="none" strike="noStrike" dirty="0">
                  <a:solidFill>
                    <a:srgbClr val="000000"/>
                  </a:solidFill>
                  <a:effectLst/>
                  <a:latin typeface="Aptos" panose="020B0004020202020204" pitchFamily="34" charset="0"/>
                </a:rPr>
                <a:t>Buffer system</a:t>
              </a:r>
            </a:p>
          </p:txBody>
        </p:sp>
        <p:sp>
          <p:nvSpPr>
            <p:cNvPr id="40" name="文字方塊 80">
              <a:extLst>
                <a:ext uri="{FF2B5EF4-FFF2-40B4-BE49-F238E27FC236}">
                  <a16:creationId xmlns:a16="http://schemas.microsoft.com/office/drawing/2014/main" id="{9AEFDD76-2018-9012-B9D3-DA816BC4EBD8}"/>
                </a:ext>
              </a:extLst>
            </p:cNvPr>
            <p:cNvSpPr txBox="1"/>
            <p:nvPr/>
          </p:nvSpPr>
          <p:spPr>
            <a:xfrm>
              <a:off x="1178095" y="4139440"/>
              <a:ext cx="2831221" cy="523220"/>
            </a:xfrm>
            <a:prstGeom prst="rect">
              <a:avLst/>
            </a:prstGeom>
            <a:noFill/>
          </p:spPr>
          <p:txBody>
            <a:bodyPr wrap="square">
              <a:spAutoFit/>
            </a:bodyPr>
            <a:lstStyle/>
            <a:p>
              <a:pPr marL="285750" indent="-285750">
                <a:buFont typeface="Arial" panose="020B0604020202020204" pitchFamily="34" charset="0"/>
                <a:buChar char="•"/>
              </a:pPr>
              <a:r>
                <a:rPr lang="en" altLang="zh-TW" sz="1400" b="0" i="0" u="none" strike="noStrike" dirty="0">
                  <a:solidFill>
                    <a:srgbClr val="000000"/>
                  </a:solidFill>
                  <a:effectLst/>
                  <a:latin typeface="Aptos" panose="020B0004020202020204" pitchFamily="34" charset="0"/>
                </a:rPr>
                <a:t>Cartridge for disposable ASIC</a:t>
              </a:r>
            </a:p>
            <a:p>
              <a:pPr marL="285750" indent="-285750">
                <a:buFont typeface="Arial" panose="020B0604020202020204" pitchFamily="34" charset="0"/>
                <a:buChar char="•"/>
              </a:pPr>
              <a:r>
                <a:rPr lang="en" altLang="zh-TW" sz="1400" b="0" i="0" u="none" strike="noStrike" dirty="0">
                  <a:solidFill>
                    <a:srgbClr val="000000"/>
                  </a:solidFill>
                  <a:effectLst/>
                  <a:latin typeface="Aptos" panose="020B0004020202020204" pitchFamily="34" charset="0"/>
                </a:rPr>
                <a:t>Analyzer for data reading </a:t>
              </a:r>
              <a:endParaRPr lang="en-US" altLang="zh-TW" sz="1400" dirty="0">
                <a:solidFill>
                  <a:srgbClr val="000000"/>
                </a:solidFill>
                <a:latin typeface="Aptos" panose="020B0004020202020204" pitchFamily="34" charset="0"/>
              </a:endParaRPr>
            </a:p>
          </p:txBody>
        </p:sp>
        <p:sp>
          <p:nvSpPr>
            <p:cNvPr id="41" name="文字方塊 82">
              <a:extLst>
                <a:ext uri="{FF2B5EF4-FFF2-40B4-BE49-F238E27FC236}">
                  <a16:creationId xmlns:a16="http://schemas.microsoft.com/office/drawing/2014/main" id="{54C60D4A-48F8-B32A-4DC3-6DE199D74704}"/>
                </a:ext>
              </a:extLst>
            </p:cNvPr>
            <p:cNvSpPr txBox="1"/>
            <p:nvPr/>
          </p:nvSpPr>
          <p:spPr>
            <a:xfrm>
              <a:off x="8794449" y="5845451"/>
              <a:ext cx="2217239" cy="523220"/>
            </a:xfrm>
            <a:prstGeom prst="rect">
              <a:avLst/>
            </a:prstGeom>
            <a:noFill/>
          </p:spPr>
          <p:txBody>
            <a:bodyPr wrap="square">
              <a:spAutoFit/>
            </a:bodyPr>
            <a:lstStyle/>
            <a:p>
              <a:pPr marL="285750" indent="-285750">
                <a:buFont typeface="Arial" panose="020B0604020202020204" pitchFamily="34" charset="0"/>
                <a:buChar char="•"/>
              </a:pPr>
              <a:r>
                <a:rPr lang="en" altLang="zh-TW" sz="1400" b="0" i="0" u="none" strike="noStrike" dirty="0">
                  <a:solidFill>
                    <a:srgbClr val="000000"/>
                  </a:solidFill>
                  <a:effectLst/>
                  <a:latin typeface="Aptos" panose="020B0004020202020204" pitchFamily="34" charset="0"/>
                </a:rPr>
                <a:t>Specimen repository</a:t>
              </a:r>
              <a:endParaRPr lang="en-US" altLang="zh-TW" sz="1400" dirty="0">
                <a:solidFill>
                  <a:srgbClr val="000000"/>
                </a:solidFill>
                <a:latin typeface="Aptos" panose="020B0004020202020204" pitchFamily="34" charset="0"/>
              </a:endParaRPr>
            </a:p>
            <a:p>
              <a:pPr marL="285750" indent="-285750">
                <a:buFont typeface="Arial" panose="020B0604020202020204" pitchFamily="34" charset="0"/>
                <a:buChar char="•"/>
              </a:pPr>
              <a:r>
                <a:rPr lang="en" altLang="zh-TW" sz="1400" b="0" i="0" u="none" strike="noStrike" dirty="0">
                  <a:solidFill>
                    <a:srgbClr val="000000"/>
                  </a:solidFill>
                  <a:effectLst/>
                  <a:latin typeface="Aptos" panose="020B0004020202020204" pitchFamily="34" charset="0"/>
                </a:rPr>
                <a:t>Certified lab</a:t>
              </a:r>
              <a:endParaRPr lang="en-US" altLang="zh-TW" sz="1400" dirty="0">
                <a:solidFill>
                  <a:srgbClr val="000000"/>
                </a:solidFill>
                <a:latin typeface="Aptos" panose="020B0004020202020204" pitchFamily="34" charset="0"/>
              </a:endParaRPr>
            </a:p>
          </p:txBody>
        </p:sp>
        <p:sp>
          <p:nvSpPr>
            <p:cNvPr id="42" name="文字方塊 84">
              <a:extLst>
                <a:ext uri="{FF2B5EF4-FFF2-40B4-BE49-F238E27FC236}">
                  <a16:creationId xmlns:a16="http://schemas.microsoft.com/office/drawing/2014/main" id="{0299D1AC-5848-A7A8-A1D4-8385B7A124B3}"/>
                </a:ext>
              </a:extLst>
            </p:cNvPr>
            <p:cNvSpPr txBox="1"/>
            <p:nvPr/>
          </p:nvSpPr>
          <p:spPr>
            <a:xfrm>
              <a:off x="1235652" y="5892407"/>
              <a:ext cx="1701655" cy="523220"/>
            </a:xfrm>
            <a:prstGeom prst="rect">
              <a:avLst/>
            </a:prstGeom>
            <a:noFill/>
          </p:spPr>
          <p:txBody>
            <a:bodyPr wrap="square">
              <a:spAutoFit/>
            </a:bodyPr>
            <a:lstStyle/>
            <a:p>
              <a:pPr marL="285750" indent="-285750">
                <a:buFont typeface="Arial" panose="020B0604020202020204" pitchFamily="34" charset="0"/>
                <a:buChar char="•"/>
              </a:pPr>
              <a:r>
                <a:rPr lang="en" altLang="zh-TW" sz="1400" b="0" i="0" u="none" strike="noStrike" dirty="0">
                  <a:solidFill>
                    <a:srgbClr val="000000"/>
                  </a:solidFill>
                  <a:effectLst/>
                  <a:latin typeface="Aptos" panose="020B0004020202020204" pitchFamily="34" charset="0"/>
                </a:rPr>
                <a:t>Smart process</a:t>
              </a:r>
              <a:endParaRPr lang="en-US" altLang="zh-TW" sz="1400" dirty="0">
                <a:solidFill>
                  <a:srgbClr val="000000"/>
                </a:solidFill>
                <a:latin typeface="Aptos" panose="020B0004020202020204" pitchFamily="34" charset="0"/>
              </a:endParaRPr>
            </a:p>
            <a:p>
              <a:pPr marL="285750" indent="-285750">
                <a:buFont typeface="Arial" panose="020B0604020202020204" pitchFamily="34" charset="0"/>
                <a:buChar char="•"/>
              </a:pPr>
              <a:r>
                <a:rPr lang="en" altLang="zh-TW" sz="1400" b="0" i="0" u="none" strike="noStrike" dirty="0">
                  <a:solidFill>
                    <a:srgbClr val="000000"/>
                  </a:solidFill>
                  <a:effectLst/>
                  <a:latin typeface="Aptos" panose="020B0004020202020204" pitchFamily="34" charset="0"/>
                </a:rPr>
                <a:t>Automation</a:t>
              </a:r>
              <a:endParaRPr lang="zh-TW" altLang="en-US" sz="1400" dirty="0">
                <a:latin typeface="Aptos" panose="020B0004020202020204" pitchFamily="34" charset="0"/>
              </a:endParaRPr>
            </a:p>
          </p:txBody>
        </p:sp>
      </p:grpSp>
      <p:sp>
        <p:nvSpPr>
          <p:cNvPr id="57" name="文字方塊 12">
            <a:extLst>
              <a:ext uri="{FF2B5EF4-FFF2-40B4-BE49-F238E27FC236}">
                <a16:creationId xmlns:a16="http://schemas.microsoft.com/office/drawing/2014/main" id="{A82C7191-3C0A-835C-7C24-15E595B97102}"/>
              </a:ext>
            </a:extLst>
          </p:cNvPr>
          <p:cNvSpPr txBox="1"/>
          <p:nvPr/>
        </p:nvSpPr>
        <p:spPr>
          <a:xfrm>
            <a:off x="6006712" y="4544597"/>
            <a:ext cx="6120646" cy="584775"/>
          </a:xfrm>
          <a:prstGeom prst="rect">
            <a:avLst/>
          </a:prstGeom>
          <a:noFill/>
        </p:spPr>
        <p:txBody>
          <a:bodyPr wrap="square" rtlCol="0">
            <a:spAutoFit/>
          </a:bodyPr>
          <a:lstStyle/>
          <a:p>
            <a:r>
              <a:rPr lang="en-US" altLang="zh-TW" sz="1600" dirty="0">
                <a:solidFill>
                  <a:schemeClr val="tx2"/>
                </a:solidFill>
                <a:ea typeface="標楷體" panose="03000509000000000000" pitchFamily="65" charset="-120"/>
              </a:rPr>
              <a:t>Detection based on the change of the electric charge distribution at the surface of </a:t>
            </a:r>
            <a:r>
              <a:rPr lang="en-US" altLang="zh-TW" sz="1600" b="1" dirty="0" err="1">
                <a:solidFill>
                  <a:srgbClr val="478B90"/>
                </a:solidFill>
                <a:ea typeface="標楷體" panose="03000509000000000000" pitchFamily="65" charset="-120"/>
              </a:rPr>
              <a:t>Nova</a:t>
            </a:r>
            <a:r>
              <a:rPr lang="en-US" altLang="zh-TW" sz="1600" b="1" dirty="0" err="1">
                <a:solidFill>
                  <a:srgbClr val="FF0000"/>
                </a:solidFill>
                <a:ea typeface="標楷體" panose="03000509000000000000" pitchFamily="65" charset="-120"/>
              </a:rPr>
              <a:t>CHIP</a:t>
            </a:r>
            <a:r>
              <a:rPr lang="en-US" altLang="zh-TW" sz="1600" b="1" dirty="0">
                <a:solidFill>
                  <a:schemeClr val="tx2"/>
                </a:solidFill>
                <a:ea typeface="標楷體" panose="03000509000000000000" pitchFamily="65" charset="-120"/>
              </a:rPr>
              <a:t> </a:t>
            </a:r>
            <a:r>
              <a:rPr lang="en-US" altLang="zh-TW" sz="1600" dirty="0">
                <a:solidFill>
                  <a:schemeClr val="tx2"/>
                </a:solidFill>
                <a:ea typeface="標楷體" panose="03000509000000000000" pitchFamily="65" charset="-120"/>
              </a:rPr>
              <a:t>after the binding with the analyte </a:t>
            </a:r>
            <a:endParaRPr lang="zh-TW" altLang="en-US" sz="1600" dirty="0">
              <a:solidFill>
                <a:schemeClr val="tx2"/>
              </a:solidFill>
              <a:ea typeface="標楷體" panose="03000509000000000000" pitchFamily="65" charset="-120"/>
            </a:endParaRPr>
          </a:p>
        </p:txBody>
      </p:sp>
      <p:sp>
        <p:nvSpPr>
          <p:cNvPr id="2" name="文字方塊 18">
            <a:extLst>
              <a:ext uri="{FF2B5EF4-FFF2-40B4-BE49-F238E27FC236}">
                <a16:creationId xmlns:a16="http://schemas.microsoft.com/office/drawing/2014/main" id="{844DD589-F5DF-1072-E6DF-94D8037AD627}"/>
              </a:ext>
            </a:extLst>
          </p:cNvPr>
          <p:cNvSpPr txBox="1"/>
          <p:nvPr/>
        </p:nvSpPr>
        <p:spPr>
          <a:xfrm>
            <a:off x="162170" y="2409194"/>
            <a:ext cx="461665" cy="1739690"/>
          </a:xfrm>
          <a:prstGeom prst="rect">
            <a:avLst/>
          </a:prstGeom>
          <a:noFill/>
        </p:spPr>
        <p:txBody>
          <a:bodyPr vert="eaVert" wrap="square" rtlCol="0">
            <a:spAutoFit/>
          </a:bodyPr>
          <a:lstStyle/>
          <a:p>
            <a:r>
              <a:rPr lang="en-US" altLang="zh-TW" dirty="0"/>
              <a:t>Enabling Engine </a:t>
            </a:r>
            <a:endParaRPr lang="zh-TW" altLang="en-US" dirty="0"/>
          </a:p>
        </p:txBody>
      </p:sp>
      <p:sp>
        <p:nvSpPr>
          <p:cNvPr id="3" name="文字方塊 25">
            <a:extLst>
              <a:ext uri="{FF2B5EF4-FFF2-40B4-BE49-F238E27FC236}">
                <a16:creationId xmlns:a16="http://schemas.microsoft.com/office/drawing/2014/main" id="{04FB3EE9-A4E5-CCCD-B49C-7FA4F8469342}"/>
              </a:ext>
            </a:extLst>
          </p:cNvPr>
          <p:cNvSpPr txBox="1"/>
          <p:nvPr/>
        </p:nvSpPr>
        <p:spPr>
          <a:xfrm>
            <a:off x="64643" y="5087400"/>
            <a:ext cx="738664" cy="1389621"/>
          </a:xfrm>
          <a:prstGeom prst="rect">
            <a:avLst/>
          </a:prstGeom>
          <a:noFill/>
        </p:spPr>
        <p:txBody>
          <a:bodyPr vert="eaVert" wrap="square" rtlCol="0">
            <a:spAutoFit/>
          </a:bodyPr>
          <a:lstStyle/>
          <a:p>
            <a:pPr algn="ctr"/>
            <a:r>
              <a:rPr lang="en-US" altLang="zh-TW" dirty="0"/>
              <a:t>Value-added services</a:t>
            </a:r>
            <a:endParaRPr lang="zh-TW" altLang="en-US" dirty="0"/>
          </a:p>
        </p:txBody>
      </p:sp>
      <p:sp>
        <p:nvSpPr>
          <p:cNvPr id="56" name="左中括弧 3">
            <a:extLst>
              <a:ext uri="{FF2B5EF4-FFF2-40B4-BE49-F238E27FC236}">
                <a16:creationId xmlns:a16="http://schemas.microsoft.com/office/drawing/2014/main" id="{43F377BD-0598-327C-0F70-56869341BF72}"/>
              </a:ext>
            </a:extLst>
          </p:cNvPr>
          <p:cNvSpPr/>
          <p:nvPr/>
        </p:nvSpPr>
        <p:spPr>
          <a:xfrm>
            <a:off x="658950" y="2098007"/>
            <a:ext cx="272264" cy="2435968"/>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58" name="左中括弧 38">
            <a:extLst>
              <a:ext uri="{FF2B5EF4-FFF2-40B4-BE49-F238E27FC236}">
                <a16:creationId xmlns:a16="http://schemas.microsoft.com/office/drawing/2014/main" id="{FD9D2ED3-F03E-A670-F27E-AD069712D01D}"/>
              </a:ext>
            </a:extLst>
          </p:cNvPr>
          <p:cNvSpPr/>
          <p:nvPr/>
        </p:nvSpPr>
        <p:spPr>
          <a:xfrm>
            <a:off x="856175" y="5232655"/>
            <a:ext cx="75040" cy="1114456"/>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59" name="Slide Number Placeholder 58">
            <a:extLst>
              <a:ext uri="{FF2B5EF4-FFF2-40B4-BE49-F238E27FC236}">
                <a16:creationId xmlns:a16="http://schemas.microsoft.com/office/drawing/2014/main" id="{D4BA0796-DFE4-D9CB-8137-7AEDE0CAC252}"/>
              </a:ext>
            </a:extLst>
          </p:cNvPr>
          <p:cNvSpPr>
            <a:spLocks noGrp="1"/>
          </p:cNvSpPr>
          <p:nvPr>
            <p:ph type="sldNum" sz="quarter" idx="12"/>
          </p:nvPr>
        </p:nvSpPr>
        <p:spPr/>
        <p:txBody>
          <a:bodyPr/>
          <a:lstStyle/>
          <a:p>
            <a:fld id="{C73110D0-AE1D-47B2-8E18-2409A0F3B654}" type="slidenum">
              <a:rPr lang="zh-TW" altLang="en-US" smtClean="0"/>
              <a:t>2</a:t>
            </a:fld>
            <a:endParaRPr lang="zh-TW" altLang="en-US"/>
          </a:p>
        </p:txBody>
      </p:sp>
      <p:sp>
        <p:nvSpPr>
          <p:cNvPr id="60" name="文字方塊 1">
            <a:extLst>
              <a:ext uri="{FF2B5EF4-FFF2-40B4-BE49-F238E27FC236}">
                <a16:creationId xmlns:a16="http://schemas.microsoft.com/office/drawing/2014/main" id="{861C42AA-5F65-9DDE-DCAE-6B79A78EEFBD}"/>
              </a:ext>
            </a:extLst>
          </p:cNvPr>
          <p:cNvSpPr txBox="1"/>
          <p:nvPr/>
        </p:nvSpPr>
        <p:spPr>
          <a:xfrm>
            <a:off x="87088" y="201861"/>
            <a:ext cx="1631984" cy="338554"/>
          </a:xfrm>
          <a:prstGeom prst="rect">
            <a:avLst/>
          </a:prstGeom>
          <a:solidFill>
            <a:srgbClr val="FFFF00"/>
          </a:solidFill>
          <a:ln>
            <a:solidFill>
              <a:schemeClr val="tx1"/>
            </a:solidFill>
          </a:ln>
        </p:spPr>
        <p:txBody>
          <a:bodyPr wrap="square" rtlCol="0">
            <a:spAutoFit/>
          </a:bodyPr>
          <a:lstStyle/>
          <a:p>
            <a:r>
              <a:rPr lang="en-US" sz="1600" b="1" dirty="0">
                <a:latin typeface="微軟正黑體" panose="020B0604030504040204" pitchFamily="34" charset="-120"/>
                <a:ea typeface="微軟正黑體" panose="020B0604030504040204" pitchFamily="34" charset="-120"/>
              </a:rPr>
              <a:t>TECHNOLOGY</a:t>
            </a:r>
            <a:endParaRPr lang="en-US" sz="1600" b="1" noProof="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31983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1A02F-F8B6-F7AD-4B98-3EC57268E8C6}"/>
            </a:ext>
          </a:extLst>
        </p:cNvPr>
        <p:cNvGrpSpPr/>
        <p:nvPr/>
      </p:nvGrpSpPr>
      <p:grpSpPr>
        <a:xfrm>
          <a:off x="0" y="0"/>
          <a:ext cx="0" cy="0"/>
          <a:chOff x="0" y="0"/>
          <a:chExt cx="0" cy="0"/>
        </a:xfrm>
      </p:grpSpPr>
      <p:sp>
        <p:nvSpPr>
          <p:cNvPr id="7" name="文字方塊 6">
            <a:extLst>
              <a:ext uri="{FF2B5EF4-FFF2-40B4-BE49-F238E27FC236}">
                <a16:creationId xmlns:a16="http://schemas.microsoft.com/office/drawing/2014/main" id="{16C0C040-7CB1-0CF5-4A8D-F6CB6E488A86}"/>
              </a:ext>
            </a:extLst>
          </p:cNvPr>
          <p:cNvSpPr txBox="1"/>
          <p:nvPr/>
        </p:nvSpPr>
        <p:spPr>
          <a:xfrm>
            <a:off x="111998" y="724232"/>
            <a:ext cx="2082562" cy="307777"/>
          </a:xfrm>
          <a:prstGeom prst="rect">
            <a:avLst/>
          </a:prstGeom>
          <a:solidFill>
            <a:schemeClr val="accent2">
              <a:lumMod val="20000"/>
              <a:lumOff val="80000"/>
            </a:schemeClr>
          </a:solidFill>
          <a:ln>
            <a:solidFill>
              <a:schemeClr val="tx1"/>
            </a:solidFill>
          </a:ln>
        </p:spPr>
        <p:txBody>
          <a:bodyPr wrap="square" rtlCol="0">
            <a:spAutoFit/>
          </a:bodyPr>
          <a:lstStyle/>
          <a:p>
            <a:r>
              <a:rPr lang="en-US" sz="1400" b="1" dirty="0">
                <a:latin typeface="微軟正黑體" panose="020B0604030504040204" pitchFamily="34" charset="-120"/>
                <a:ea typeface="微軟正黑體" panose="020B0604030504040204" pitchFamily="34" charset="-120"/>
              </a:rPr>
              <a:t>Intellectual Property </a:t>
            </a:r>
            <a:endParaRPr lang="en-US" sz="1400" b="1" noProof="0" dirty="0">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37FC8F85-75D9-D9FE-D707-8B50C1D07438}"/>
              </a:ext>
            </a:extLst>
          </p:cNvPr>
          <p:cNvSpPr txBox="1"/>
          <p:nvPr/>
        </p:nvSpPr>
        <p:spPr>
          <a:xfrm>
            <a:off x="111998" y="174429"/>
            <a:ext cx="1686848" cy="338554"/>
          </a:xfrm>
          <a:prstGeom prst="rect">
            <a:avLst/>
          </a:prstGeom>
          <a:solidFill>
            <a:srgbClr val="FFFF00"/>
          </a:solidFill>
          <a:ln>
            <a:solidFill>
              <a:schemeClr val="tx1"/>
            </a:solidFill>
          </a:ln>
        </p:spPr>
        <p:txBody>
          <a:bodyPr wrap="square" rtlCol="0">
            <a:spAutoFit/>
          </a:bodyPr>
          <a:lstStyle/>
          <a:p>
            <a:r>
              <a:rPr lang="en-US" sz="1600" b="1" dirty="0">
                <a:latin typeface="微軟正黑體" panose="020B0604030504040204" pitchFamily="34" charset="-120"/>
                <a:ea typeface="微軟正黑體" panose="020B0604030504040204" pitchFamily="34" charset="-120"/>
              </a:rPr>
              <a:t>TECHNOLOGY</a:t>
            </a:r>
            <a:endParaRPr lang="en-US" sz="1600" b="1" noProof="0"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7AE6FD07-622C-E418-0AFC-C252F5BC81CE}"/>
              </a:ext>
            </a:extLst>
          </p:cNvPr>
          <p:cNvSpPr txBox="1"/>
          <p:nvPr/>
        </p:nvSpPr>
        <p:spPr>
          <a:xfrm>
            <a:off x="141732" y="1170106"/>
            <a:ext cx="11908536" cy="2585323"/>
          </a:xfrm>
          <a:prstGeom prst="rect">
            <a:avLst/>
          </a:prstGeom>
          <a:noFill/>
        </p:spPr>
        <p:txBody>
          <a:bodyPr wrap="square">
            <a:spAutoFit/>
          </a:bodyPr>
          <a:lstStyle/>
          <a:p>
            <a:r>
              <a:rPr lang="en-US" altLang="zh-TW" b="1" dirty="0"/>
              <a:t>A Walled Garden Built on Intellectual Property.</a:t>
            </a:r>
          </a:p>
          <a:p>
            <a:r>
              <a:rPr lang="en-US" altLang="zh-TW" dirty="0"/>
              <a:t>We are building a vertically integrated </a:t>
            </a:r>
            <a:r>
              <a:rPr lang="en-US" altLang="zh-TW" dirty="0" err="1"/>
              <a:t>BioIC</a:t>
            </a:r>
            <a:r>
              <a:rPr lang="en-US" altLang="zh-TW" dirty="0"/>
              <a:t> ecosystem, from </a:t>
            </a:r>
            <a:r>
              <a:rPr lang="en-US" altLang="zh-TW" dirty="0" err="1"/>
              <a:t>bioprobes</a:t>
            </a:r>
            <a:r>
              <a:rPr lang="en-US" altLang="zh-TW" dirty="0"/>
              <a:t>, biochips, test result readers to diagnostic devices.  From chip architecture and surface chemistry to assay development, firmware, analytics, and clinical validation, every layer of the stack is designed to work seamlessly together and safeguarded with a layered IP protection strategy. </a:t>
            </a:r>
          </a:p>
          <a:p>
            <a:r>
              <a:rPr lang="en-US" altLang="zh-TW" dirty="0"/>
              <a:t> </a:t>
            </a:r>
          </a:p>
          <a:p>
            <a:r>
              <a:rPr lang="en-US" altLang="zh-TW" dirty="0"/>
              <a:t>This end-to-end integration allows us to control performance, quality, and user experience in the same way category-defining companies have done in other technology industries.</a:t>
            </a:r>
          </a:p>
          <a:p>
            <a:endParaRPr lang="en-US" altLang="zh-TW" dirty="0"/>
          </a:p>
        </p:txBody>
      </p:sp>
      <p:sp>
        <p:nvSpPr>
          <p:cNvPr id="3" name="Slide Number Placeholder 2">
            <a:extLst>
              <a:ext uri="{FF2B5EF4-FFF2-40B4-BE49-F238E27FC236}">
                <a16:creationId xmlns:a16="http://schemas.microsoft.com/office/drawing/2014/main" id="{7443FEF8-2E34-42A9-FD62-63C927AFC381}"/>
              </a:ext>
            </a:extLst>
          </p:cNvPr>
          <p:cNvSpPr>
            <a:spLocks noGrp="1"/>
          </p:cNvSpPr>
          <p:nvPr>
            <p:ph type="sldNum" sz="quarter" idx="12"/>
          </p:nvPr>
        </p:nvSpPr>
        <p:spPr/>
        <p:txBody>
          <a:bodyPr/>
          <a:lstStyle/>
          <a:p>
            <a:fld id="{C73110D0-AE1D-47B2-8E18-2409A0F3B654}" type="slidenum">
              <a:rPr lang="zh-TW" altLang="en-US" smtClean="0"/>
              <a:t>20</a:t>
            </a:fld>
            <a:endParaRPr lang="zh-TW" altLang="en-US"/>
          </a:p>
        </p:txBody>
      </p:sp>
      <p:sp>
        <p:nvSpPr>
          <p:cNvPr id="6" name="TextBox 5">
            <a:extLst>
              <a:ext uri="{FF2B5EF4-FFF2-40B4-BE49-F238E27FC236}">
                <a16:creationId xmlns:a16="http://schemas.microsoft.com/office/drawing/2014/main" id="{3587385A-490F-84EB-78F8-C82AA5E564EA}"/>
              </a:ext>
            </a:extLst>
          </p:cNvPr>
          <p:cNvSpPr txBox="1"/>
          <p:nvPr/>
        </p:nvSpPr>
        <p:spPr>
          <a:xfrm>
            <a:off x="2315718" y="658276"/>
            <a:ext cx="9352026" cy="430887"/>
          </a:xfrm>
          <a:prstGeom prst="rect">
            <a:avLst/>
          </a:prstGeom>
          <a:noFill/>
        </p:spPr>
        <p:txBody>
          <a:bodyPr wrap="square">
            <a:spAutoFit/>
          </a:bodyPr>
          <a:lstStyle/>
          <a:p>
            <a:r>
              <a:rPr lang="en-US" altLang="zh-TW" sz="2200" b="1" dirty="0"/>
              <a:t>An End-to-End Platform </a:t>
            </a:r>
            <a:endParaRPr lang="zh-TW" altLang="en-US" sz="2200" b="1" dirty="0"/>
          </a:p>
        </p:txBody>
      </p:sp>
    </p:spTree>
    <p:extLst>
      <p:ext uri="{BB962C8B-B14F-4D97-AF65-F5344CB8AC3E}">
        <p14:creationId xmlns:p14="http://schemas.microsoft.com/office/powerpoint/2010/main" val="2968178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261379-0EB5-17B7-07C2-AD5FDF81A7B0}"/>
              </a:ext>
            </a:extLst>
          </p:cNvPr>
          <p:cNvSpPr>
            <a:spLocks noGrp="1"/>
          </p:cNvSpPr>
          <p:nvPr>
            <p:ph type="sldNum" sz="quarter" idx="12"/>
          </p:nvPr>
        </p:nvSpPr>
        <p:spPr/>
        <p:txBody>
          <a:bodyPr/>
          <a:lstStyle/>
          <a:p>
            <a:fld id="{C73110D0-AE1D-47B2-8E18-2409A0F3B654}" type="slidenum">
              <a:rPr lang="zh-TW" altLang="en-US" smtClean="0"/>
              <a:t>3</a:t>
            </a:fld>
            <a:endParaRPr lang="zh-TW" altLang="en-US"/>
          </a:p>
        </p:txBody>
      </p:sp>
      <p:sp>
        <p:nvSpPr>
          <p:cNvPr id="4" name="TextBox 3">
            <a:extLst>
              <a:ext uri="{FF2B5EF4-FFF2-40B4-BE49-F238E27FC236}">
                <a16:creationId xmlns:a16="http://schemas.microsoft.com/office/drawing/2014/main" id="{61C62228-B95E-B16D-D655-3B7F3BB97891}"/>
              </a:ext>
            </a:extLst>
          </p:cNvPr>
          <p:cNvSpPr txBox="1"/>
          <p:nvPr/>
        </p:nvSpPr>
        <p:spPr>
          <a:xfrm>
            <a:off x="304038" y="735735"/>
            <a:ext cx="10961370" cy="2031325"/>
          </a:xfrm>
          <a:prstGeom prst="rect">
            <a:avLst/>
          </a:prstGeom>
          <a:noFill/>
        </p:spPr>
        <p:txBody>
          <a:bodyPr wrap="square">
            <a:spAutoFit/>
          </a:bodyPr>
          <a:lstStyle/>
          <a:p>
            <a:pPr>
              <a:buNone/>
            </a:pPr>
            <a:r>
              <a:rPr lang="en-US" altLang="zh-TW" b="1" dirty="0"/>
              <a:t>A New Paradigm for Clinical Diagnostics </a:t>
            </a:r>
          </a:p>
          <a:p>
            <a:pPr>
              <a:buNone/>
            </a:pPr>
            <a:r>
              <a:rPr lang="en-US" altLang="zh-TW" dirty="0" err="1"/>
              <a:t>Novascope</a:t>
            </a:r>
            <a:r>
              <a:rPr lang="en-US" altLang="zh-TW" dirty="0"/>
              <a:t> is redefining in-vitro diagnostics (IVD) by uniting two historically separate disciplines: semiconductor engineering and biochemistry. As a </a:t>
            </a:r>
            <a:r>
              <a:rPr lang="en-US" altLang="zh-TW" dirty="0" err="1"/>
              <a:t>BioIC</a:t>
            </a:r>
            <a:r>
              <a:rPr lang="en-US" altLang="zh-TW" dirty="0"/>
              <a:t> company, we apply the rigor, scalability, and design discipline of CMOS-based integrated circuits to the complexity of biomolecular detection by creating a fully integrated, end-to-end IVD platform.</a:t>
            </a:r>
          </a:p>
          <a:p>
            <a:pPr>
              <a:buNone/>
            </a:pPr>
            <a:endParaRPr lang="en-US" altLang="zh-TW" dirty="0"/>
          </a:p>
          <a:p>
            <a:pPr>
              <a:buNone/>
            </a:pPr>
            <a:endParaRPr lang="en-US" altLang="zh-TW" dirty="0"/>
          </a:p>
        </p:txBody>
      </p:sp>
      <p:sp>
        <p:nvSpPr>
          <p:cNvPr id="5" name="文字方塊 1">
            <a:extLst>
              <a:ext uri="{FF2B5EF4-FFF2-40B4-BE49-F238E27FC236}">
                <a16:creationId xmlns:a16="http://schemas.microsoft.com/office/drawing/2014/main" id="{E489331B-957A-349A-7E7D-29BD20009A5A}"/>
              </a:ext>
            </a:extLst>
          </p:cNvPr>
          <p:cNvSpPr txBox="1"/>
          <p:nvPr/>
        </p:nvSpPr>
        <p:spPr>
          <a:xfrm>
            <a:off x="87088" y="201861"/>
            <a:ext cx="1631984" cy="338554"/>
          </a:xfrm>
          <a:prstGeom prst="rect">
            <a:avLst/>
          </a:prstGeom>
          <a:solidFill>
            <a:srgbClr val="FFFF00"/>
          </a:solidFill>
          <a:ln>
            <a:solidFill>
              <a:schemeClr val="tx1"/>
            </a:solidFill>
          </a:ln>
        </p:spPr>
        <p:txBody>
          <a:bodyPr wrap="square" rtlCol="0">
            <a:spAutoFit/>
          </a:bodyPr>
          <a:lstStyle/>
          <a:p>
            <a:r>
              <a:rPr lang="en-US" sz="1600" b="1" dirty="0">
                <a:latin typeface="微軟正黑體" panose="020B0604030504040204" pitchFamily="34" charset="-120"/>
                <a:ea typeface="微軟正黑體" panose="020B0604030504040204" pitchFamily="34" charset="-120"/>
              </a:rPr>
              <a:t>TECHNOLOGY</a:t>
            </a:r>
            <a:endParaRPr lang="en-US" sz="1600" b="1" noProof="0" dirty="0">
              <a:latin typeface="微軟正黑體" panose="020B0604030504040204" pitchFamily="34" charset="-120"/>
              <a:ea typeface="微軟正黑體" panose="020B0604030504040204" pitchFamily="34" charset="-120"/>
            </a:endParaRPr>
          </a:p>
        </p:txBody>
      </p:sp>
      <p:sp>
        <p:nvSpPr>
          <p:cNvPr id="8" name="TextBox 7">
            <a:extLst>
              <a:ext uri="{FF2B5EF4-FFF2-40B4-BE49-F238E27FC236}">
                <a16:creationId xmlns:a16="http://schemas.microsoft.com/office/drawing/2014/main" id="{8196BD53-0944-3DB8-7126-3CFF713D2E77}"/>
              </a:ext>
            </a:extLst>
          </p:cNvPr>
          <p:cNvSpPr txBox="1"/>
          <p:nvPr/>
        </p:nvSpPr>
        <p:spPr>
          <a:xfrm>
            <a:off x="304038" y="2588903"/>
            <a:ext cx="11345418" cy="923330"/>
          </a:xfrm>
          <a:prstGeom prst="rect">
            <a:avLst/>
          </a:prstGeom>
          <a:noFill/>
        </p:spPr>
        <p:txBody>
          <a:bodyPr wrap="square">
            <a:spAutoFit/>
          </a:bodyPr>
          <a:lstStyle/>
          <a:p>
            <a:pPr>
              <a:buNone/>
            </a:pPr>
            <a:r>
              <a:rPr lang="en-US" altLang="zh-TW" b="1" dirty="0"/>
              <a:t>Bringing Semiconductor Economics into Clinical Diagnostics </a:t>
            </a:r>
          </a:p>
          <a:p>
            <a:pPr>
              <a:buNone/>
            </a:pPr>
            <a:r>
              <a:rPr lang="en-US" altLang="zh-TW" dirty="0"/>
              <a:t>The integration of semiconductor technology and biochemical expertise allows Novascope’s technology platform to achieve high-density multiplexing, intrinsic on-chip controls, and exceptional signal fidelity </a:t>
            </a:r>
            <a:endParaRPr lang="en-US" altLang="zh-TW" b="1" dirty="0"/>
          </a:p>
        </p:txBody>
      </p:sp>
      <p:sp>
        <p:nvSpPr>
          <p:cNvPr id="3" name="TextBox 2">
            <a:extLst>
              <a:ext uri="{FF2B5EF4-FFF2-40B4-BE49-F238E27FC236}">
                <a16:creationId xmlns:a16="http://schemas.microsoft.com/office/drawing/2014/main" id="{F62EA43F-10BB-2F3E-6FC1-8EAB62CA2371}"/>
              </a:ext>
            </a:extLst>
          </p:cNvPr>
          <p:cNvSpPr txBox="1"/>
          <p:nvPr/>
        </p:nvSpPr>
        <p:spPr>
          <a:xfrm>
            <a:off x="304038" y="3721608"/>
            <a:ext cx="11226546" cy="1200329"/>
          </a:xfrm>
          <a:prstGeom prst="rect">
            <a:avLst/>
          </a:prstGeom>
          <a:noFill/>
        </p:spPr>
        <p:txBody>
          <a:bodyPr wrap="square">
            <a:spAutoFit/>
          </a:bodyPr>
          <a:lstStyle/>
          <a:p>
            <a:pPr>
              <a:buNone/>
            </a:pPr>
            <a:r>
              <a:rPr lang="en-US" altLang="zh-TW" dirty="0"/>
              <a:t>. </a:t>
            </a:r>
          </a:p>
          <a:p>
            <a:pPr>
              <a:buNone/>
            </a:pPr>
            <a:endParaRPr lang="en-US" altLang="zh-TW" b="1" dirty="0"/>
          </a:p>
          <a:p>
            <a:endParaRPr lang="en-US" altLang="zh-TW" dirty="0"/>
          </a:p>
          <a:p>
            <a:endParaRPr lang="en-US" altLang="zh-TW" dirty="0"/>
          </a:p>
        </p:txBody>
      </p:sp>
    </p:spTree>
    <p:extLst>
      <p:ext uri="{BB962C8B-B14F-4D97-AF65-F5344CB8AC3E}">
        <p14:creationId xmlns:p14="http://schemas.microsoft.com/office/powerpoint/2010/main" val="110392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C59A8-0408-9C99-D098-2841BF07C40C}"/>
            </a:ext>
          </a:extLst>
        </p:cNvPr>
        <p:cNvGrpSpPr/>
        <p:nvPr/>
      </p:nvGrpSpPr>
      <p:grpSpPr>
        <a:xfrm>
          <a:off x="0" y="0"/>
          <a:ext cx="0" cy="0"/>
          <a:chOff x="0" y="0"/>
          <a:chExt cx="0" cy="0"/>
        </a:xfrm>
      </p:grpSpPr>
      <p:sp>
        <p:nvSpPr>
          <p:cNvPr id="7" name="文字方塊 6">
            <a:extLst>
              <a:ext uri="{FF2B5EF4-FFF2-40B4-BE49-F238E27FC236}">
                <a16:creationId xmlns:a16="http://schemas.microsoft.com/office/drawing/2014/main" id="{DADC0C49-8013-2393-5780-2C71099734E0}"/>
              </a:ext>
            </a:extLst>
          </p:cNvPr>
          <p:cNvSpPr txBox="1"/>
          <p:nvPr/>
        </p:nvSpPr>
        <p:spPr>
          <a:xfrm>
            <a:off x="111999" y="787095"/>
            <a:ext cx="2082562" cy="307777"/>
          </a:xfrm>
          <a:prstGeom prst="rect">
            <a:avLst/>
          </a:prstGeom>
          <a:solidFill>
            <a:schemeClr val="accent2">
              <a:lumMod val="20000"/>
              <a:lumOff val="80000"/>
            </a:schemeClr>
          </a:solidFill>
          <a:ln>
            <a:solidFill>
              <a:schemeClr val="tx1"/>
            </a:solidFill>
          </a:ln>
        </p:spPr>
        <p:txBody>
          <a:bodyPr wrap="square" rtlCol="0">
            <a:spAutoFit/>
          </a:bodyPr>
          <a:lstStyle/>
          <a:p>
            <a:r>
              <a:rPr lang="en-US" sz="1400" b="1" noProof="0" dirty="0">
                <a:latin typeface="微軟正黑體" panose="020B0604030504040204" pitchFamily="34" charset="-120"/>
                <a:ea typeface="微軟正黑體" panose="020B0604030504040204" pitchFamily="34" charset="-120"/>
              </a:rPr>
              <a:t>Semiconductor DNA</a:t>
            </a:r>
          </a:p>
        </p:txBody>
      </p:sp>
      <p:sp>
        <p:nvSpPr>
          <p:cNvPr id="2" name="文字方塊 1">
            <a:extLst>
              <a:ext uri="{FF2B5EF4-FFF2-40B4-BE49-F238E27FC236}">
                <a16:creationId xmlns:a16="http://schemas.microsoft.com/office/drawing/2014/main" id="{62B62317-B6E0-7E31-51F0-F93886B67226}"/>
              </a:ext>
            </a:extLst>
          </p:cNvPr>
          <p:cNvSpPr txBox="1"/>
          <p:nvPr/>
        </p:nvSpPr>
        <p:spPr>
          <a:xfrm>
            <a:off x="87088" y="201861"/>
            <a:ext cx="1631984" cy="338554"/>
          </a:xfrm>
          <a:prstGeom prst="rect">
            <a:avLst/>
          </a:prstGeom>
          <a:solidFill>
            <a:srgbClr val="FFFF00"/>
          </a:solidFill>
          <a:ln>
            <a:solidFill>
              <a:schemeClr val="tx1"/>
            </a:solidFill>
          </a:ln>
        </p:spPr>
        <p:txBody>
          <a:bodyPr wrap="square" rtlCol="0">
            <a:spAutoFit/>
          </a:bodyPr>
          <a:lstStyle/>
          <a:p>
            <a:r>
              <a:rPr lang="en-US" sz="1600" b="1" dirty="0">
                <a:latin typeface="微軟正黑體" panose="020B0604030504040204" pitchFamily="34" charset="-120"/>
                <a:ea typeface="微軟正黑體" panose="020B0604030504040204" pitchFamily="34" charset="-120"/>
              </a:rPr>
              <a:t>TECHNOLOGY</a:t>
            </a:r>
            <a:endParaRPr lang="en-US" sz="1600" b="1" noProof="0"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53EB811C-C1BF-1A74-BCBE-FC4DEF8CB826}"/>
              </a:ext>
            </a:extLst>
          </p:cNvPr>
          <p:cNvSpPr txBox="1"/>
          <p:nvPr/>
        </p:nvSpPr>
        <p:spPr>
          <a:xfrm>
            <a:off x="111998" y="1467783"/>
            <a:ext cx="11052826" cy="2862322"/>
          </a:xfrm>
          <a:prstGeom prst="rect">
            <a:avLst/>
          </a:prstGeom>
          <a:noFill/>
        </p:spPr>
        <p:txBody>
          <a:bodyPr wrap="square">
            <a:spAutoFit/>
          </a:bodyPr>
          <a:lstStyle/>
          <a:p>
            <a:r>
              <a:rPr lang="en-US" b="1" noProof="0" dirty="0"/>
              <a:t>First-in-class </a:t>
            </a:r>
            <a:r>
              <a:rPr lang="en-US" b="1" noProof="0" dirty="0" err="1"/>
              <a:t>BioFabless</a:t>
            </a:r>
            <a:r>
              <a:rPr lang="en-US" b="1" noProof="0" dirty="0"/>
              <a:t> Design House</a:t>
            </a:r>
          </a:p>
          <a:p>
            <a:endParaRPr lang="en-US" b="1" noProof="0" dirty="0"/>
          </a:p>
          <a:p>
            <a:pPr rtl="0"/>
            <a:r>
              <a:rPr lang="en-US" noProof="0" dirty="0"/>
              <a:t>Inspired by the fabless semiconductor paradigm, we develop and own 100% of our silicon IP and focus on chip design excellence. </a:t>
            </a:r>
            <a:r>
              <a:rPr lang="en-US" altLang="zh-TW" b="0" i="0" u="none" strike="noStrike" kern="1200" baseline="0" dirty="0">
                <a:solidFill>
                  <a:srgbClr val="000000"/>
                </a:solidFill>
                <a:latin typeface="Aptos" panose="020B0004020202020204" pitchFamily="34" charset="0"/>
              </a:rPr>
              <a:t>As a direct customer of UMC, a leading semiconductor foundry in Taiwan, we maintain the flexibility to rapidly iterate chip designs while leveraging the cost advantages of mature-node manufacturing on 8-inch wafers.</a:t>
            </a:r>
          </a:p>
          <a:p>
            <a:endParaRPr lang="en-US" noProof="0" dirty="0"/>
          </a:p>
          <a:p>
            <a:r>
              <a:rPr lang="en-US" noProof="0" dirty="0"/>
              <a:t>Our analogue ASIC is built on extended-gate FET (EG-FET) architecture and purpose-designed for ultra-sensitive biomarker detection at low concentrations and high-performance molecular diagnostics in real-world clinical settings.</a:t>
            </a:r>
          </a:p>
        </p:txBody>
      </p:sp>
      <p:sp>
        <p:nvSpPr>
          <p:cNvPr id="3" name="Slide Number Placeholder 2">
            <a:extLst>
              <a:ext uri="{FF2B5EF4-FFF2-40B4-BE49-F238E27FC236}">
                <a16:creationId xmlns:a16="http://schemas.microsoft.com/office/drawing/2014/main" id="{46234225-7D68-DB9D-9A48-3BB168DBD0C8}"/>
              </a:ext>
            </a:extLst>
          </p:cNvPr>
          <p:cNvSpPr>
            <a:spLocks noGrp="1"/>
          </p:cNvSpPr>
          <p:nvPr>
            <p:ph type="sldNum" sz="quarter" idx="12"/>
          </p:nvPr>
        </p:nvSpPr>
        <p:spPr/>
        <p:txBody>
          <a:bodyPr/>
          <a:lstStyle/>
          <a:p>
            <a:fld id="{C73110D0-AE1D-47B2-8E18-2409A0F3B654}" type="slidenum">
              <a:rPr lang="zh-TW" altLang="en-US" smtClean="0"/>
              <a:t>4</a:t>
            </a:fld>
            <a:endParaRPr lang="zh-TW" altLang="en-US"/>
          </a:p>
        </p:txBody>
      </p:sp>
      <p:sp>
        <p:nvSpPr>
          <p:cNvPr id="4" name="Text 3">
            <a:extLst>
              <a:ext uri="{FF2B5EF4-FFF2-40B4-BE49-F238E27FC236}">
                <a16:creationId xmlns:a16="http://schemas.microsoft.com/office/drawing/2014/main" id="{B7738E07-0069-D2C1-E7B1-E8B8B7A91560}"/>
              </a:ext>
            </a:extLst>
          </p:cNvPr>
          <p:cNvSpPr/>
          <p:nvPr/>
        </p:nvSpPr>
        <p:spPr>
          <a:xfrm>
            <a:off x="2385401" y="886464"/>
            <a:ext cx="11354821" cy="394864"/>
          </a:xfrm>
          <a:prstGeom prst="rect">
            <a:avLst/>
          </a:prstGeom>
          <a:noFill/>
          <a:ln/>
        </p:spPr>
        <p:txBody>
          <a:bodyPr wrap="square" lIns="0" tIns="0" rIns="0" bIns="0" rtlCol="0" anchor="ctr"/>
          <a:lstStyle/>
          <a:p>
            <a:r>
              <a:rPr lang="en-US" altLang="zh-TW" sz="2000" b="1" dirty="0">
                <a:solidFill>
                  <a:srgbClr val="616161"/>
                </a:solidFill>
                <a:latin typeface="Arial" pitchFamily="34" charset="0"/>
                <a:ea typeface="Arial" pitchFamily="34" charset="-122"/>
                <a:cs typeface="Arial" pitchFamily="34" charset="-120"/>
              </a:rPr>
              <a:t>Semiconductor IC Design Model Applied to In-Vitro Diagnostics</a:t>
            </a:r>
          </a:p>
          <a:p>
            <a:endParaRPr lang="en-US" sz="2000" u="sng" dirty="0"/>
          </a:p>
        </p:txBody>
      </p:sp>
      <p:sp>
        <p:nvSpPr>
          <p:cNvPr id="6" name="文字方塊 4">
            <a:extLst>
              <a:ext uri="{FF2B5EF4-FFF2-40B4-BE49-F238E27FC236}">
                <a16:creationId xmlns:a16="http://schemas.microsoft.com/office/drawing/2014/main" id="{69587B55-862B-0BC5-19C8-AE97E902BBF5}"/>
              </a:ext>
            </a:extLst>
          </p:cNvPr>
          <p:cNvSpPr txBox="1"/>
          <p:nvPr/>
        </p:nvSpPr>
        <p:spPr>
          <a:xfrm>
            <a:off x="111998" y="4539591"/>
            <a:ext cx="11884930" cy="1200329"/>
          </a:xfrm>
          <a:prstGeom prst="rect">
            <a:avLst/>
          </a:prstGeom>
          <a:noFill/>
        </p:spPr>
        <p:txBody>
          <a:bodyPr wrap="square">
            <a:spAutoFit/>
          </a:bodyPr>
          <a:lstStyle/>
          <a:p>
            <a:r>
              <a:rPr lang="en-US" b="1" dirty="0"/>
              <a:t>100% Silicon IP Built from Ground Up </a:t>
            </a:r>
          </a:p>
          <a:p>
            <a:r>
              <a:rPr lang="en-US" altLang="zh-TW" dirty="0"/>
              <a:t>Different from many IC design houses that rely heavily on standard IP blocks and automated EDA (Electric Design Automation) tool flows, we have developed our own silicon IP. This allows us to preserve both performance differentiation and capture full economic value.</a:t>
            </a:r>
            <a:endParaRPr lang="en-US" noProof="0" dirty="0"/>
          </a:p>
        </p:txBody>
      </p:sp>
    </p:spTree>
    <p:extLst>
      <p:ext uri="{BB962C8B-B14F-4D97-AF65-F5344CB8AC3E}">
        <p14:creationId xmlns:p14="http://schemas.microsoft.com/office/powerpoint/2010/main" val="1022529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8D91A5-DFCE-BDE3-DA2A-FEDB38D5F276}"/>
              </a:ext>
            </a:extLst>
          </p:cNvPr>
          <p:cNvPicPr>
            <a:picLocks noChangeAspect="1"/>
          </p:cNvPicPr>
          <p:nvPr/>
        </p:nvPicPr>
        <p:blipFill>
          <a:blip r:embed="rId2"/>
          <a:stretch>
            <a:fillRect/>
          </a:stretch>
        </p:blipFill>
        <p:spPr>
          <a:xfrm>
            <a:off x="643467" y="1697822"/>
            <a:ext cx="10905066" cy="3462355"/>
          </a:xfrm>
          <a:prstGeom prst="rect">
            <a:avLst/>
          </a:prstGeom>
        </p:spPr>
      </p:pic>
      <p:sp>
        <p:nvSpPr>
          <p:cNvPr id="2" name="Slide Number Placeholder 1">
            <a:extLst>
              <a:ext uri="{FF2B5EF4-FFF2-40B4-BE49-F238E27FC236}">
                <a16:creationId xmlns:a16="http://schemas.microsoft.com/office/drawing/2014/main" id="{D45685A8-6D91-27DF-679B-30D7EA3DDF15}"/>
              </a:ext>
            </a:extLst>
          </p:cNvPr>
          <p:cNvSpPr>
            <a:spLocks noGrp="1"/>
          </p:cNvSpPr>
          <p:nvPr>
            <p:ph type="sldNum" sz="quarter" idx="12"/>
          </p:nvPr>
        </p:nvSpPr>
        <p:spPr>
          <a:xfrm>
            <a:off x="8610600" y="6356350"/>
            <a:ext cx="2743200" cy="365125"/>
          </a:xfrm>
        </p:spPr>
        <p:txBody>
          <a:bodyPr>
            <a:normAutofit/>
          </a:bodyPr>
          <a:lstStyle/>
          <a:p>
            <a:pPr>
              <a:spcAft>
                <a:spcPts val="600"/>
              </a:spcAft>
            </a:pPr>
            <a:fld id="{C73110D0-AE1D-47B2-8E18-2409A0F3B654}" type="slidenum">
              <a:rPr lang="zh-TW" altLang="en-US" smtClean="0"/>
              <a:pPr>
                <a:spcAft>
                  <a:spcPts val="600"/>
                </a:spcAft>
              </a:pPr>
              <a:t>5</a:t>
            </a:fld>
            <a:endParaRPr lang="zh-TW" altLang="en-US"/>
          </a:p>
        </p:txBody>
      </p:sp>
      <p:sp>
        <p:nvSpPr>
          <p:cNvPr id="3" name="文字方塊 1">
            <a:extLst>
              <a:ext uri="{FF2B5EF4-FFF2-40B4-BE49-F238E27FC236}">
                <a16:creationId xmlns:a16="http://schemas.microsoft.com/office/drawing/2014/main" id="{6D56FE49-3DFC-3760-EAFD-86E751713541}"/>
              </a:ext>
            </a:extLst>
          </p:cNvPr>
          <p:cNvSpPr txBox="1"/>
          <p:nvPr/>
        </p:nvSpPr>
        <p:spPr>
          <a:xfrm>
            <a:off x="87088" y="201861"/>
            <a:ext cx="1586264" cy="338554"/>
          </a:xfrm>
          <a:prstGeom prst="rect">
            <a:avLst/>
          </a:prstGeom>
          <a:solidFill>
            <a:srgbClr val="FFFF00"/>
          </a:solidFill>
          <a:ln>
            <a:solidFill>
              <a:schemeClr val="tx1"/>
            </a:solidFill>
          </a:ln>
        </p:spPr>
        <p:txBody>
          <a:bodyPr wrap="square" rtlCol="0">
            <a:spAutoFit/>
          </a:bodyPr>
          <a:lstStyle/>
          <a:p>
            <a:r>
              <a:rPr lang="en-US" sz="1600" b="1" dirty="0">
                <a:latin typeface="微軟正黑體" panose="020B0604030504040204" pitchFamily="34" charset="-120"/>
                <a:ea typeface="微軟正黑體" panose="020B0604030504040204" pitchFamily="34" charset="-120"/>
              </a:rPr>
              <a:t>TECHNOLOGY</a:t>
            </a:r>
            <a:endParaRPr lang="en-US" sz="1600" b="1" noProof="0" dirty="0">
              <a:latin typeface="微軟正黑體" panose="020B0604030504040204" pitchFamily="34" charset="-120"/>
              <a:ea typeface="微軟正黑體" panose="020B0604030504040204" pitchFamily="34" charset="-120"/>
            </a:endParaRPr>
          </a:p>
        </p:txBody>
      </p:sp>
      <p:sp>
        <p:nvSpPr>
          <p:cNvPr id="4" name="文字方塊 6">
            <a:extLst>
              <a:ext uri="{FF2B5EF4-FFF2-40B4-BE49-F238E27FC236}">
                <a16:creationId xmlns:a16="http://schemas.microsoft.com/office/drawing/2014/main" id="{4EFBB2F2-2CF4-6AD3-2BB0-D90F3BD4AFE8}"/>
              </a:ext>
            </a:extLst>
          </p:cNvPr>
          <p:cNvSpPr txBox="1"/>
          <p:nvPr/>
        </p:nvSpPr>
        <p:spPr>
          <a:xfrm>
            <a:off x="111999" y="787095"/>
            <a:ext cx="2082562" cy="307777"/>
          </a:xfrm>
          <a:prstGeom prst="rect">
            <a:avLst/>
          </a:prstGeom>
          <a:solidFill>
            <a:schemeClr val="accent2">
              <a:lumMod val="20000"/>
              <a:lumOff val="80000"/>
            </a:schemeClr>
          </a:solidFill>
          <a:ln>
            <a:solidFill>
              <a:schemeClr val="tx1"/>
            </a:solidFill>
          </a:ln>
        </p:spPr>
        <p:txBody>
          <a:bodyPr wrap="square" rtlCol="0">
            <a:spAutoFit/>
          </a:bodyPr>
          <a:lstStyle/>
          <a:p>
            <a:r>
              <a:rPr lang="en-US" sz="1400" b="1" noProof="0" dirty="0">
                <a:latin typeface="微軟正黑體" panose="020B0604030504040204" pitchFamily="34" charset="-120"/>
                <a:ea typeface="微軟正黑體" panose="020B0604030504040204" pitchFamily="34" charset="-120"/>
              </a:rPr>
              <a:t>Semiconductor DNA</a:t>
            </a:r>
          </a:p>
        </p:txBody>
      </p:sp>
    </p:spTree>
    <p:extLst>
      <p:ext uri="{BB962C8B-B14F-4D97-AF65-F5344CB8AC3E}">
        <p14:creationId xmlns:p14="http://schemas.microsoft.com/office/powerpoint/2010/main" val="525068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3855A-2489-15FE-561C-AC25CFDB82D1}"/>
            </a:ext>
          </a:extLst>
        </p:cNvPr>
        <p:cNvGrpSpPr/>
        <p:nvPr/>
      </p:nvGrpSpPr>
      <p:grpSpPr>
        <a:xfrm>
          <a:off x="0" y="0"/>
          <a:ext cx="0" cy="0"/>
          <a:chOff x="0" y="0"/>
          <a:chExt cx="0" cy="0"/>
        </a:xfrm>
      </p:grpSpPr>
      <p:sp>
        <p:nvSpPr>
          <p:cNvPr id="7" name="文字方塊 6">
            <a:extLst>
              <a:ext uri="{FF2B5EF4-FFF2-40B4-BE49-F238E27FC236}">
                <a16:creationId xmlns:a16="http://schemas.microsoft.com/office/drawing/2014/main" id="{36B7A915-FA19-A674-50DD-5A99C835E675}"/>
              </a:ext>
            </a:extLst>
          </p:cNvPr>
          <p:cNvSpPr txBox="1"/>
          <p:nvPr/>
        </p:nvSpPr>
        <p:spPr>
          <a:xfrm>
            <a:off x="111999" y="787095"/>
            <a:ext cx="2082562" cy="307777"/>
          </a:xfrm>
          <a:prstGeom prst="rect">
            <a:avLst/>
          </a:prstGeom>
          <a:solidFill>
            <a:schemeClr val="accent2">
              <a:lumMod val="20000"/>
              <a:lumOff val="80000"/>
            </a:schemeClr>
          </a:solidFill>
          <a:ln>
            <a:solidFill>
              <a:schemeClr val="tx1"/>
            </a:solidFill>
          </a:ln>
        </p:spPr>
        <p:txBody>
          <a:bodyPr wrap="square" rtlCol="0">
            <a:spAutoFit/>
          </a:bodyPr>
          <a:lstStyle/>
          <a:p>
            <a:r>
              <a:rPr lang="en-US" sz="1400" b="1" noProof="0" dirty="0">
                <a:latin typeface="微軟正黑體" panose="020B0604030504040204" pitchFamily="34" charset="-120"/>
                <a:ea typeface="微軟正黑體" panose="020B0604030504040204" pitchFamily="34" charset="-120"/>
              </a:rPr>
              <a:t>Semiconductor DNA</a:t>
            </a:r>
          </a:p>
        </p:txBody>
      </p:sp>
      <p:sp>
        <p:nvSpPr>
          <p:cNvPr id="2" name="文字方塊 1">
            <a:extLst>
              <a:ext uri="{FF2B5EF4-FFF2-40B4-BE49-F238E27FC236}">
                <a16:creationId xmlns:a16="http://schemas.microsoft.com/office/drawing/2014/main" id="{2F62839B-ED70-D051-E9EA-1C0764ED0997}"/>
              </a:ext>
            </a:extLst>
          </p:cNvPr>
          <p:cNvSpPr txBox="1"/>
          <p:nvPr/>
        </p:nvSpPr>
        <p:spPr>
          <a:xfrm>
            <a:off x="87088" y="201861"/>
            <a:ext cx="1677704" cy="338554"/>
          </a:xfrm>
          <a:prstGeom prst="rect">
            <a:avLst/>
          </a:prstGeom>
          <a:solidFill>
            <a:srgbClr val="FFFF00"/>
          </a:solidFill>
          <a:ln>
            <a:solidFill>
              <a:schemeClr val="tx1"/>
            </a:solidFill>
          </a:ln>
        </p:spPr>
        <p:txBody>
          <a:bodyPr wrap="square" rtlCol="0">
            <a:spAutoFit/>
          </a:bodyPr>
          <a:lstStyle/>
          <a:p>
            <a:r>
              <a:rPr lang="en-US" sz="1600" b="1" dirty="0">
                <a:latin typeface="微軟正黑體" panose="020B0604030504040204" pitchFamily="34" charset="-120"/>
                <a:ea typeface="微軟正黑體" panose="020B0604030504040204" pitchFamily="34" charset="-120"/>
              </a:rPr>
              <a:t>TECHNOLOGY</a:t>
            </a:r>
            <a:endParaRPr lang="en-US" sz="1600" b="1" noProof="0"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FCC0669C-FEAB-A845-14F1-34BCB12F1614}"/>
              </a:ext>
            </a:extLst>
          </p:cNvPr>
          <p:cNvSpPr txBox="1"/>
          <p:nvPr/>
        </p:nvSpPr>
        <p:spPr>
          <a:xfrm>
            <a:off x="111999" y="1277960"/>
            <a:ext cx="11052826" cy="2585323"/>
          </a:xfrm>
          <a:prstGeom prst="rect">
            <a:avLst/>
          </a:prstGeom>
          <a:noFill/>
        </p:spPr>
        <p:txBody>
          <a:bodyPr wrap="square">
            <a:spAutoFit/>
          </a:bodyPr>
          <a:lstStyle/>
          <a:p>
            <a:r>
              <a:rPr lang="en-US" b="1" dirty="0"/>
              <a:t>NS01C:  FET-Based Biosensing with Intrinsic Control &amp; Multiplexing</a:t>
            </a:r>
          </a:p>
          <a:p>
            <a:r>
              <a:rPr lang="en-US" altLang="zh-TW" dirty="0"/>
              <a:t>NS01C is our field-effect transistor (FET) biosensing architecture designed specifically for surface-charge detection of an assay with up to eight target molecules. When a target analyte binds to a probe embedded on the chip surface, it alters the local electric field and converts molecular binding events into measurable electronic signals in real time.</a:t>
            </a:r>
          </a:p>
          <a:p>
            <a:endParaRPr lang="en-US" altLang="zh-TW" dirty="0"/>
          </a:p>
          <a:p>
            <a:r>
              <a:rPr lang="en-US" dirty="0"/>
              <a:t>All our products currently in the pipeline are built on NS01C. </a:t>
            </a:r>
            <a:endParaRPr lang="en-US" noProof="0" dirty="0"/>
          </a:p>
          <a:p>
            <a:endParaRPr lang="en-US" dirty="0"/>
          </a:p>
          <a:p>
            <a:endParaRPr lang="en-US" noProof="0" dirty="0"/>
          </a:p>
        </p:txBody>
      </p:sp>
      <p:sp>
        <p:nvSpPr>
          <p:cNvPr id="3" name="Slide Number Placeholder 2">
            <a:extLst>
              <a:ext uri="{FF2B5EF4-FFF2-40B4-BE49-F238E27FC236}">
                <a16:creationId xmlns:a16="http://schemas.microsoft.com/office/drawing/2014/main" id="{B0396922-7B58-0C43-C93B-A68B6E759705}"/>
              </a:ext>
            </a:extLst>
          </p:cNvPr>
          <p:cNvSpPr>
            <a:spLocks noGrp="1"/>
          </p:cNvSpPr>
          <p:nvPr>
            <p:ph type="sldNum" sz="quarter" idx="12"/>
          </p:nvPr>
        </p:nvSpPr>
        <p:spPr/>
        <p:txBody>
          <a:bodyPr/>
          <a:lstStyle/>
          <a:p>
            <a:fld id="{C73110D0-AE1D-47B2-8E18-2409A0F3B654}" type="slidenum">
              <a:rPr lang="zh-TW" altLang="en-US" smtClean="0"/>
              <a:t>6</a:t>
            </a:fld>
            <a:endParaRPr lang="zh-TW" altLang="en-US"/>
          </a:p>
        </p:txBody>
      </p:sp>
      <p:sp>
        <p:nvSpPr>
          <p:cNvPr id="4" name="Text 3">
            <a:extLst>
              <a:ext uri="{FF2B5EF4-FFF2-40B4-BE49-F238E27FC236}">
                <a16:creationId xmlns:a16="http://schemas.microsoft.com/office/drawing/2014/main" id="{700B77EB-5F08-B90B-4CC4-5D5CC27B5ADB}"/>
              </a:ext>
            </a:extLst>
          </p:cNvPr>
          <p:cNvSpPr/>
          <p:nvPr/>
        </p:nvSpPr>
        <p:spPr>
          <a:xfrm>
            <a:off x="2266529" y="755583"/>
            <a:ext cx="11354821" cy="394864"/>
          </a:xfrm>
          <a:prstGeom prst="rect">
            <a:avLst/>
          </a:prstGeom>
          <a:noFill/>
          <a:ln/>
        </p:spPr>
        <p:txBody>
          <a:bodyPr wrap="square" lIns="0" tIns="0" rIns="0" bIns="0" rtlCol="0" anchor="ctr"/>
          <a:lstStyle/>
          <a:p>
            <a:r>
              <a:rPr lang="en-US" sz="2000" b="1" dirty="0"/>
              <a:t>Novascope’s </a:t>
            </a:r>
            <a:r>
              <a:rPr lang="en-US" sz="2000" b="1" dirty="0" err="1"/>
              <a:t>BioIC</a:t>
            </a:r>
            <a:r>
              <a:rPr lang="en-US" sz="2000" b="1" dirty="0"/>
              <a:t> Platform: Robustness, Scalability and Cost Efficiency </a:t>
            </a:r>
          </a:p>
        </p:txBody>
      </p:sp>
      <p:sp>
        <p:nvSpPr>
          <p:cNvPr id="6" name="文字方塊 4">
            <a:extLst>
              <a:ext uri="{FF2B5EF4-FFF2-40B4-BE49-F238E27FC236}">
                <a16:creationId xmlns:a16="http://schemas.microsoft.com/office/drawing/2014/main" id="{0C51E0E4-DCF3-1998-E0B8-AFA8F8D08DC0}"/>
              </a:ext>
            </a:extLst>
          </p:cNvPr>
          <p:cNvSpPr txBox="1"/>
          <p:nvPr/>
        </p:nvSpPr>
        <p:spPr>
          <a:xfrm>
            <a:off x="87088" y="3507944"/>
            <a:ext cx="10988818" cy="1477328"/>
          </a:xfrm>
          <a:prstGeom prst="rect">
            <a:avLst/>
          </a:prstGeom>
          <a:noFill/>
        </p:spPr>
        <p:txBody>
          <a:bodyPr wrap="square">
            <a:spAutoFit/>
          </a:bodyPr>
          <a:lstStyle/>
          <a:p>
            <a:r>
              <a:rPr lang="en-US" b="1" dirty="0"/>
              <a:t>NS02A:  Array Sensor Architecture for High-Throughput Detection</a:t>
            </a:r>
          </a:p>
          <a:p>
            <a:r>
              <a:rPr lang="en-US" altLang="zh-TW" dirty="0"/>
              <a:t>NS02A expands the </a:t>
            </a:r>
            <a:r>
              <a:rPr lang="en-US" altLang="zh-TW" dirty="0" err="1"/>
              <a:t>NovaChip</a:t>
            </a:r>
            <a:r>
              <a:rPr lang="en-US" altLang="zh-TW" dirty="0"/>
              <a:t> platform into a high-density array configuration, enabling scalable multiplexing and quantitative analysis across large biomarker panels. The NS02A architecture is particularly suited for pathogen panels and antimicrobial resistance (AMR) profiling, where simultaneous interrogation of multiple genetic markers is essential for timely clinical decision-making.</a:t>
            </a:r>
            <a:endParaRPr lang="en-US" noProof="0" dirty="0"/>
          </a:p>
        </p:txBody>
      </p:sp>
      <p:sp>
        <p:nvSpPr>
          <p:cNvPr id="8" name="文字方塊 4">
            <a:extLst>
              <a:ext uri="{FF2B5EF4-FFF2-40B4-BE49-F238E27FC236}">
                <a16:creationId xmlns:a16="http://schemas.microsoft.com/office/drawing/2014/main" id="{6C16957B-381B-51B0-D8AF-B9ED713785EB}"/>
              </a:ext>
            </a:extLst>
          </p:cNvPr>
          <p:cNvSpPr txBox="1"/>
          <p:nvPr/>
        </p:nvSpPr>
        <p:spPr>
          <a:xfrm>
            <a:off x="87088" y="5332241"/>
            <a:ext cx="10988818" cy="1200329"/>
          </a:xfrm>
          <a:prstGeom prst="rect">
            <a:avLst/>
          </a:prstGeom>
          <a:noFill/>
        </p:spPr>
        <p:txBody>
          <a:bodyPr wrap="square">
            <a:spAutoFit/>
          </a:bodyPr>
          <a:lstStyle/>
          <a:p>
            <a:r>
              <a:rPr lang="en-US" b="1" dirty="0"/>
              <a:t>NS03A:  Photoelectric Sensor for Hybrid Detection Modalities</a:t>
            </a:r>
          </a:p>
          <a:p>
            <a:r>
              <a:rPr lang="en-US" altLang="zh-TW" dirty="0"/>
              <a:t>NS03A introduces a complementary photoelectric sensing module to support hybrid detection strategies. While Novascope’s core platform leverages electronic charge redistribution, NS03A takes a step further to enable optical-electronic integration where fluorescence or photonic signals can enhance assay flexibility.</a:t>
            </a:r>
          </a:p>
        </p:txBody>
      </p:sp>
    </p:spTree>
    <p:extLst>
      <p:ext uri="{BB962C8B-B14F-4D97-AF65-F5344CB8AC3E}">
        <p14:creationId xmlns:p14="http://schemas.microsoft.com/office/powerpoint/2010/main" val="1688676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2CEDC-7B35-8722-76B7-8F3312910D7D}"/>
            </a:ext>
          </a:extLst>
        </p:cNvPr>
        <p:cNvGrpSpPr/>
        <p:nvPr/>
      </p:nvGrpSpPr>
      <p:grpSpPr>
        <a:xfrm>
          <a:off x="0" y="0"/>
          <a:ext cx="0" cy="0"/>
          <a:chOff x="0" y="0"/>
          <a:chExt cx="0" cy="0"/>
        </a:xfrm>
      </p:grpSpPr>
      <p:sp>
        <p:nvSpPr>
          <p:cNvPr id="7" name="文字方塊 6">
            <a:extLst>
              <a:ext uri="{FF2B5EF4-FFF2-40B4-BE49-F238E27FC236}">
                <a16:creationId xmlns:a16="http://schemas.microsoft.com/office/drawing/2014/main" id="{F4EBB8C8-A903-32C8-1A8A-83856EABD1AF}"/>
              </a:ext>
            </a:extLst>
          </p:cNvPr>
          <p:cNvSpPr txBox="1"/>
          <p:nvPr/>
        </p:nvSpPr>
        <p:spPr>
          <a:xfrm>
            <a:off x="111999" y="787095"/>
            <a:ext cx="2082562" cy="307777"/>
          </a:xfrm>
          <a:prstGeom prst="rect">
            <a:avLst/>
          </a:prstGeom>
          <a:solidFill>
            <a:schemeClr val="accent2">
              <a:lumMod val="20000"/>
              <a:lumOff val="80000"/>
            </a:schemeClr>
          </a:solidFill>
          <a:ln>
            <a:solidFill>
              <a:schemeClr val="tx1"/>
            </a:solidFill>
          </a:ln>
        </p:spPr>
        <p:txBody>
          <a:bodyPr wrap="square" rtlCol="0">
            <a:spAutoFit/>
          </a:bodyPr>
          <a:lstStyle/>
          <a:p>
            <a:r>
              <a:rPr lang="en-US" sz="1400" b="1" noProof="0" dirty="0">
                <a:latin typeface="微軟正黑體" panose="020B0604030504040204" pitchFamily="34" charset="-120"/>
                <a:ea typeface="微軟正黑體" panose="020B0604030504040204" pitchFamily="34" charset="-120"/>
              </a:rPr>
              <a:t>Semiconductor DNA</a:t>
            </a:r>
          </a:p>
        </p:txBody>
      </p:sp>
      <p:sp>
        <p:nvSpPr>
          <p:cNvPr id="2" name="文字方塊 1">
            <a:extLst>
              <a:ext uri="{FF2B5EF4-FFF2-40B4-BE49-F238E27FC236}">
                <a16:creationId xmlns:a16="http://schemas.microsoft.com/office/drawing/2014/main" id="{36565649-AECF-FB12-594E-BC346825DF4B}"/>
              </a:ext>
            </a:extLst>
          </p:cNvPr>
          <p:cNvSpPr txBox="1"/>
          <p:nvPr/>
        </p:nvSpPr>
        <p:spPr>
          <a:xfrm>
            <a:off x="87088" y="211005"/>
            <a:ext cx="1641128" cy="338554"/>
          </a:xfrm>
          <a:prstGeom prst="rect">
            <a:avLst/>
          </a:prstGeom>
          <a:solidFill>
            <a:srgbClr val="FFFF00"/>
          </a:solidFill>
          <a:ln>
            <a:solidFill>
              <a:schemeClr val="tx1"/>
            </a:solidFill>
          </a:ln>
        </p:spPr>
        <p:txBody>
          <a:bodyPr wrap="square" rtlCol="0">
            <a:spAutoFit/>
          </a:bodyPr>
          <a:lstStyle/>
          <a:p>
            <a:r>
              <a:rPr lang="en-US" sz="1600" b="1" dirty="0">
                <a:latin typeface="微軟正黑體" panose="020B0604030504040204" pitchFamily="34" charset="-120"/>
                <a:ea typeface="微軟正黑體" panose="020B0604030504040204" pitchFamily="34" charset="-120"/>
              </a:rPr>
              <a:t>TECHNOLOGY</a:t>
            </a:r>
            <a:endParaRPr lang="en-US" sz="1600" b="1" noProof="0" dirty="0">
              <a:latin typeface="微軟正黑體" panose="020B0604030504040204" pitchFamily="34" charset="-120"/>
              <a:ea typeface="微軟正黑體" panose="020B0604030504040204" pitchFamily="34" charset="-120"/>
            </a:endParaRPr>
          </a:p>
        </p:txBody>
      </p:sp>
      <p:sp>
        <p:nvSpPr>
          <p:cNvPr id="3" name="Slide Number Placeholder 2">
            <a:extLst>
              <a:ext uri="{FF2B5EF4-FFF2-40B4-BE49-F238E27FC236}">
                <a16:creationId xmlns:a16="http://schemas.microsoft.com/office/drawing/2014/main" id="{44491774-2575-F2DC-66BE-F8BFC38D96A8}"/>
              </a:ext>
            </a:extLst>
          </p:cNvPr>
          <p:cNvSpPr>
            <a:spLocks noGrp="1"/>
          </p:cNvSpPr>
          <p:nvPr>
            <p:ph type="sldNum" sz="quarter" idx="12"/>
          </p:nvPr>
        </p:nvSpPr>
        <p:spPr/>
        <p:txBody>
          <a:bodyPr/>
          <a:lstStyle/>
          <a:p>
            <a:fld id="{C73110D0-AE1D-47B2-8E18-2409A0F3B654}" type="slidenum">
              <a:rPr lang="zh-TW" altLang="en-US" smtClean="0"/>
              <a:t>7</a:t>
            </a:fld>
            <a:endParaRPr lang="zh-TW" altLang="en-US"/>
          </a:p>
        </p:txBody>
      </p:sp>
      <p:sp>
        <p:nvSpPr>
          <p:cNvPr id="4" name="Text 3">
            <a:extLst>
              <a:ext uri="{FF2B5EF4-FFF2-40B4-BE49-F238E27FC236}">
                <a16:creationId xmlns:a16="http://schemas.microsoft.com/office/drawing/2014/main" id="{596B9F3F-8F5A-6CD7-FC78-7F2F7ECD1C5F}"/>
              </a:ext>
            </a:extLst>
          </p:cNvPr>
          <p:cNvSpPr/>
          <p:nvPr/>
        </p:nvSpPr>
        <p:spPr>
          <a:xfrm>
            <a:off x="2367113" y="743551"/>
            <a:ext cx="11354821" cy="394864"/>
          </a:xfrm>
          <a:prstGeom prst="rect">
            <a:avLst/>
          </a:prstGeom>
          <a:noFill/>
          <a:ln/>
        </p:spPr>
        <p:txBody>
          <a:bodyPr wrap="square" lIns="0" tIns="0" rIns="0" bIns="0" rtlCol="0" anchor="ctr"/>
          <a:lstStyle/>
          <a:p>
            <a:r>
              <a:rPr lang="en-US" altLang="zh-TW" sz="2000" b="1" dirty="0">
                <a:solidFill>
                  <a:srgbClr val="616161"/>
                </a:solidFill>
                <a:latin typeface="Arial" pitchFamily="34" charset="0"/>
                <a:ea typeface="Arial" pitchFamily="34" charset="-122"/>
                <a:cs typeface="Arial" pitchFamily="34" charset="-120"/>
              </a:rPr>
              <a:t>Billions of Probe Sensors Packed into One Biochip</a:t>
            </a:r>
            <a:endParaRPr lang="en-US" sz="2000" u="sng" dirty="0"/>
          </a:p>
        </p:txBody>
      </p:sp>
      <p:pic>
        <p:nvPicPr>
          <p:cNvPr id="8" name="Picture 7">
            <a:extLst>
              <a:ext uri="{FF2B5EF4-FFF2-40B4-BE49-F238E27FC236}">
                <a16:creationId xmlns:a16="http://schemas.microsoft.com/office/drawing/2014/main" id="{A074F132-EDAF-618D-5349-D53EF84633D9}"/>
              </a:ext>
            </a:extLst>
          </p:cNvPr>
          <p:cNvPicPr>
            <a:picLocks noChangeAspect="1"/>
          </p:cNvPicPr>
          <p:nvPr/>
        </p:nvPicPr>
        <p:blipFill>
          <a:blip r:embed="rId2"/>
          <a:stretch>
            <a:fillRect/>
          </a:stretch>
        </p:blipFill>
        <p:spPr>
          <a:xfrm>
            <a:off x="87088" y="1714790"/>
            <a:ext cx="10516140" cy="4248368"/>
          </a:xfrm>
          <a:prstGeom prst="rect">
            <a:avLst/>
          </a:prstGeom>
        </p:spPr>
      </p:pic>
    </p:spTree>
    <p:extLst>
      <p:ext uri="{BB962C8B-B14F-4D97-AF65-F5344CB8AC3E}">
        <p14:creationId xmlns:p14="http://schemas.microsoft.com/office/powerpoint/2010/main" val="3278971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8D2F8-C71F-FA0E-0BEC-46DF718586EA}"/>
            </a:ext>
          </a:extLst>
        </p:cNvPr>
        <p:cNvGrpSpPr/>
        <p:nvPr/>
      </p:nvGrpSpPr>
      <p:grpSpPr>
        <a:xfrm>
          <a:off x="0" y="0"/>
          <a:ext cx="0" cy="0"/>
          <a:chOff x="0" y="0"/>
          <a:chExt cx="0" cy="0"/>
        </a:xfrm>
      </p:grpSpPr>
      <p:sp>
        <p:nvSpPr>
          <p:cNvPr id="7" name="文字方塊 6">
            <a:extLst>
              <a:ext uri="{FF2B5EF4-FFF2-40B4-BE49-F238E27FC236}">
                <a16:creationId xmlns:a16="http://schemas.microsoft.com/office/drawing/2014/main" id="{DBDD31B6-B6A6-FF92-86D4-884FFE20ACE2}"/>
              </a:ext>
            </a:extLst>
          </p:cNvPr>
          <p:cNvSpPr txBox="1"/>
          <p:nvPr/>
        </p:nvSpPr>
        <p:spPr>
          <a:xfrm>
            <a:off x="111998" y="787095"/>
            <a:ext cx="2402602" cy="307777"/>
          </a:xfrm>
          <a:prstGeom prst="rect">
            <a:avLst/>
          </a:prstGeom>
          <a:solidFill>
            <a:schemeClr val="accent2">
              <a:lumMod val="20000"/>
              <a:lumOff val="80000"/>
            </a:schemeClr>
          </a:solidFill>
          <a:ln>
            <a:solidFill>
              <a:schemeClr val="tx1"/>
            </a:solidFill>
          </a:ln>
        </p:spPr>
        <p:txBody>
          <a:bodyPr wrap="square" rtlCol="0">
            <a:spAutoFit/>
          </a:bodyPr>
          <a:lstStyle/>
          <a:p>
            <a:r>
              <a:rPr lang="en-US" sz="1400" b="1" noProof="0" dirty="0">
                <a:latin typeface="微軟正黑體" panose="020B0604030504040204" pitchFamily="34" charset="-120"/>
                <a:ea typeface="微軟正黑體" panose="020B0604030504040204" pitchFamily="34" charset="-120"/>
              </a:rPr>
              <a:t>Full-Stack </a:t>
            </a:r>
            <a:r>
              <a:rPr lang="en-US" sz="1400" b="1" noProof="0" dirty="0" err="1">
                <a:latin typeface="微軟正黑體" panose="020B0604030504040204" pitchFamily="34" charset="-120"/>
                <a:ea typeface="微軟正黑體" panose="020B0604030504040204" pitchFamily="34" charset="-120"/>
              </a:rPr>
              <a:t>Biochemstry</a:t>
            </a:r>
            <a:endParaRPr lang="en-US" sz="1400" b="1" noProof="0" dirty="0">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C85A4000-1C9F-3E75-2987-9036C11212BD}"/>
              </a:ext>
            </a:extLst>
          </p:cNvPr>
          <p:cNvSpPr txBox="1"/>
          <p:nvPr/>
        </p:nvSpPr>
        <p:spPr>
          <a:xfrm>
            <a:off x="87088" y="201861"/>
            <a:ext cx="1613696" cy="338554"/>
          </a:xfrm>
          <a:prstGeom prst="rect">
            <a:avLst/>
          </a:prstGeom>
          <a:solidFill>
            <a:srgbClr val="FFFF00"/>
          </a:solidFill>
          <a:ln>
            <a:solidFill>
              <a:schemeClr val="tx1"/>
            </a:solidFill>
          </a:ln>
        </p:spPr>
        <p:txBody>
          <a:bodyPr wrap="square" rtlCol="0">
            <a:spAutoFit/>
          </a:bodyPr>
          <a:lstStyle/>
          <a:p>
            <a:r>
              <a:rPr lang="en-US" sz="1600" b="1" dirty="0">
                <a:latin typeface="微軟正黑體" panose="020B0604030504040204" pitchFamily="34" charset="-120"/>
                <a:ea typeface="微軟正黑體" panose="020B0604030504040204" pitchFamily="34" charset="-120"/>
              </a:rPr>
              <a:t>TECHNOLOGY</a:t>
            </a:r>
            <a:endParaRPr lang="en-US" sz="1600" b="1" noProof="0"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C3481017-D273-563A-507C-F205BAB5AD7E}"/>
              </a:ext>
            </a:extLst>
          </p:cNvPr>
          <p:cNvSpPr txBox="1"/>
          <p:nvPr/>
        </p:nvSpPr>
        <p:spPr>
          <a:xfrm>
            <a:off x="87088" y="1211751"/>
            <a:ext cx="11729482" cy="5847755"/>
          </a:xfrm>
          <a:prstGeom prst="rect">
            <a:avLst/>
          </a:prstGeom>
          <a:noFill/>
        </p:spPr>
        <p:txBody>
          <a:bodyPr wrap="square">
            <a:spAutoFit/>
          </a:bodyPr>
          <a:lstStyle/>
          <a:p>
            <a:r>
              <a:rPr lang="en-US" b="1" dirty="0"/>
              <a:t>Biochemistry Built into Silicon </a:t>
            </a:r>
          </a:p>
          <a:p>
            <a:endParaRPr lang="en-US" b="1" noProof="0" dirty="0"/>
          </a:p>
          <a:p>
            <a:r>
              <a:rPr lang="en-US" altLang="zh-TW" b="1" dirty="0" err="1"/>
              <a:t>NovaBIO</a:t>
            </a:r>
            <a:r>
              <a:rPr lang="en-US" altLang="zh-TW" b="1" dirty="0"/>
              <a:t>™</a:t>
            </a:r>
          </a:p>
          <a:p>
            <a:r>
              <a:rPr lang="en-US" altLang="zh-TW" dirty="0" err="1"/>
              <a:t>NovaBIO</a:t>
            </a:r>
            <a:r>
              <a:rPr lang="en-US" altLang="zh-TW" dirty="0"/>
              <a:t> is our microfluidics-based, fast-tracked sample and buffer system designed to streamline sample preparation and stabilize complex biological inputs. By optimizing fluid dynamics at the microscale, </a:t>
            </a:r>
            <a:r>
              <a:rPr lang="en-US" altLang="zh-TW" dirty="0" err="1"/>
              <a:t>NovaBIO</a:t>
            </a:r>
            <a:r>
              <a:rPr lang="en-US" altLang="zh-TW" dirty="0"/>
              <a:t> ensures controlled analyte transport, efficient reaction kinetics, and minimized sample loss.</a:t>
            </a:r>
          </a:p>
          <a:p>
            <a:endParaRPr lang="en-US" altLang="zh-TW" dirty="0"/>
          </a:p>
          <a:p>
            <a:r>
              <a:rPr lang="en-US" altLang="zh-TW" dirty="0"/>
              <a:t>This engineered buffer ecosystem improves reproducibility and reduces turnaround time—critical for time-sensitive conditions such as sepsis. It forms the biochemical foundation that allows our biochips to operate with precision under real-world clinical conditions.</a:t>
            </a:r>
          </a:p>
          <a:p>
            <a:endParaRPr lang="en-US" altLang="zh-TW" dirty="0"/>
          </a:p>
          <a:p>
            <a:r>
              <a:rPr lang="en-US" altLang="zh-TW" b="1" dirty="0" err="1"/>
              <a:t>NovaLINK</a:t>
            </a:r>
            <a:r>
              <a:rPr lang="en-US" altLang="zh-TW" b="1" dirty="0"/>
              <a:t>™</a:t>
            </a:r>
          </a:p>
          <a:p>
            <a:r>
              <a:rPr lang="en-US" altLang="zh-TW" b="1" dirty="0"/>
              <a:t>Patented Surface Chemistry &amp; Proprietary Reagents</a:t>
            </a:r>
            <a:endParaRPr lang="en-US" altLang="zh-TW" dirty="0"/>
          </a:p>
          <a:p>
            <a:r>
              <a:rPr lang="en-US" altLang="zh-TW" dirty="0" err="1"/>
              <a:t>NovaLINK</a:t>
            </a:r>
            <a:r>
              <a:rPr lang="en-US" altLang="zh-TW" dirty="0"/>
              <a:t> represents our proprietary chemistry platform, where probes are embedded directly within the engineered surface coating of the </a:t>
            </a:r>
            <a:r>
              <a:rPr lang="en-US" altLang="zh-TW" dirty="0" err="1"/>
              <a:t>NovaChip</a:t>
            </a:r>
            <a:r>
              <a:rPr lang="en-US" altLang="zh-TW" dirty="0"/>
              <a:t>. Unlike conventional assays that rely on secondary labeling or optical amplification, </a:t>
            </a:r>
            <a:r>
              <a:rPr lang="en-US" altLang="zh-TW" dirty="0" err="1"/>
              <a:t>NovaLINK</a:t>
            </a:r>
            <a:r>
              <a:rPr lang="en-US" altLang="zh-TW" dirty="0"/>
              <a:t> integrates specificity at the material level.</a:t>
            </a:r>
          </a:p>
          <a:p>
            <a:endParaRPr lang="en-US" altLang="zh-TW" dirty="0"/>
          </a:p>
          <a:p>
            <a:r>
              <a:rPr lang="en-US" altLang="zh-TW" dirty="0"/>
              <a:t>Our patented surface treatment technologies and embedded </a:t>
            </a:r>
            <a:r>
              <a:rPr lang="en-US" altLang="zh-TW" dirty="0" err="1"/>
              <a:t>bioprobes</a:t>
            </a:r>
            <a:r>
              <a:rPr lang="en-US" altLang="zh-TW" dirty="0"/>
              <a:t> enable stable high-affinity binding while preserving electrical sensitivity before and after binding. Our chemistry is not added on—but built within.</a:t>
            </a:r>
          </a:p>
          <a:p>
            <a:endParaRPr lang="en-US" altLang="zh-TW" dirty="0"/>
          </a:p>
          <a:p>
            <a:endParaRPr lang="en-US" sz="1400" noProof="0" dirty="0"/>
          </a:p>
        </p:txBody>
      </p:sp>
      <p:sp>
        <p:nvSpPr>
          <p:cNvPr id="3" name="Slide Number Placeholder 2">
            <a:extLst>
              <a:ext uri="{FF2B5EF4-FFF2-40B4-BE49-F238E27FC236}">
                <a16:creationId xmlns:a16="http://schemas.microsoft.com/office/drawing/2014/main" id="{1785F11C-3956-C40B-BF52-DC431AAF8566}"/>
              </a:ext>
            </a:extLst>
          </p:cNvPr>
          <p:cNvSpPr>
            <a:spLocks noGrp="1"/>
          </p:cNvSpPr>
          <p:nvPr>
            <p:ph type="sldNum" sz="quarter" idx="12"/>
          </p:nvPr>
        </p:nvSpPr>
        <p:spPr/>
        <p:txBody>
          <a:bodyPr/>
          <a:lstStyle/>
          <a:p>
            <a:fld id="{C73110D0-AE1D-47B2-8E18-2409A0F3B654}" type="slidenum">
              <a:rPr lang="zh-TW" altLang="en-US" smtClean="0"/>
              <a:t>8</a:t>
            </a:fld>
            <a:endParaRPr lang="zh-TW" altLang="en-US"/>
          </a:p>
        </p:txBody>
      </p:sp>
      <p:sp>
        <p:nvSpPr>
          <p:cNvPr id="4" name="Text 3">
            <a:extLst>
              <a:ext uri="{FF2B5EF4-FFF2-40B4-BE49-F238E27FC236}">
                <a16:creationId xmlns:a16="http://schemas.microsoft.com/office/drawing/2014/main" id="{1B09E490-2039-4822-0FF9-5244AEB85BAD}"/>
              </a:ext>
            </a:extLst>
          </p:cNvPr>
          <p:cNvSpPr/>
          <p:nvPr/>
        </p:nvSpPr>
        <p:spPr>
          <a:xfrm>
            <a:off x="2714585" y="743551"/>
            <a:ext cx="8038759" cy="394864"/>
          </a:xfrm>
          <a:prstGeom prst="rect">
            <a:avLst/>
          </a:prstGeom>
          <a:noFill/>
          <a:ln/>
        </p:spPr>
        <p:txBody>
          <a:bodyPr wrap="square" lIns="0" tIns="0" rIns="0" bIns="0" rtlCol="0" anchor="ctr"/>
          <a:lstStyle/>
          <a:p>
            <a:r>
              <a:rPr lang="en-US" sz="2000" b="1" dirty="0"/>
              <a:t>Programmable, Scalable and Vertically Integrated Biochemistry</a:t>
            </a:r>
          </a:p>
        </p:txBody>
      </p:sp>
    </p:spTree>
    <p:extLst>
      <p:ext uri="{BB962C8B-B14F-4D97-AF65-F5344CB8AC3E}">
        <p14:creationId xmlns:p14="http://schemas.microsoft.com/office/powerpoint/2010/main" val="712243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17293-0580-09C1-E807-D0E4A0E6B1C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18D904-8A8B-A9AB-691C-5288CC73880F}"/>
              </a:ext>
            </a:extLst>
          </p:cNvPr>
          <p:cNvSpPr>
            <a:spLocks noGrp="1"/>
          </p:cNvSpPr>
          <p:nvPr>
            <p:ph type="sldNum" sz="quarter" idx="12"/>
          </p:nvPr>
        </p:nvSpPr>
        <p:spPr/>
        <p:txBody>
          <a:bodyPr/>
          <a:lstStyle/>
          <a:p>
            <a:fld id="{C73110D0-AE1D-47B2-8E18-2409A0F3B654}" type="slidenum">
              <a:rPr lang="zh-TW" altLang="en-US" smtClean="0"/>
              <a:t>9</a:t>
            </a:fld>
            <a:endParaRPr lang="zh-TW" altLang="en-US"/>
          </a:p>
        </p:txBody>
      </p:sp>
      <p:sp>
        <p:nvSpPr>
          <p:cNvPr id="5" name="文字方塊 1">
            <a:extLst>
              <a:ext uri="{FF2B5EF4-FFF2-40B4-BE49-F238E27FC236}">
                <a16:creationId xmlns:a16="http://schemas.microsoft.com/office/drawing/2014/main" id="{3D01E1AD-677B-D744-11D4-62440FC71577}"/>
              </a:ext>
            </a:extLst>
          </p:cNvPr>
          <p:cNvSpPr txBox="1"/>
          <p:nvPr/>
        </p:nvSpPr>
        <p:spPr>
          <a:xfrm>
            <a:off x="87088" y="201861"/>
            <a:ext cx="1394242" cy="338554"/>
          </a:xfrm>
          <a:prstGeom prst="rect">
            <a:avLst/>
          </a:prstGeom>
          <a:solidFill>
            <a:srgbClr val="FFFF00"/>
          </a:solidFill>
          <a:ln>
            <a:solidFill>
              <a:schemeClr val="tx1"/>
            </a:solidFill>
          </a:ln>
        </p:spPr>
        <p:txBody>
          <a:bodyPr wrap="square" rtlCol="0">
            <a:spAutoFit/>
          </a:bodyPr>
          <a:lstStyle/>
          <a:p>
            <a:r>
              <a:rPr lang="en-US" sz="1600" b="1" noProof="0" dirty="0">
                <a:latin typeface="微軟正黑體" panose="020B0604030504040204" pitchFamily="34" charset="-120"/>
                <a:ea typeface="微軟正黑體" panose="020B0604030504040204" pitchFamily="34" charset="-120"/>
              </a:rPr>
              <a:t>ABOUT US</a:t>
            </a:r>
          </a:p>
        </p:txBody>
      </p:sp>
      <p:sp>
        <p:nvSpPr>
          <p:cNvPr id="6" name="文字方塊 6">
            <a:extLst>
              <a:ext uri="{FF2B5EF4-FFF2-40B4-BE49-F238E27FC236}">
                <a16:creationId xmlns:a16="http://schemas.microsoft.com/office/drawing/2014/main" id="{AB49CEC7-F889-FB39-4F80-43D2A3F68BEA}"/>
              </a:ext>
            </a:extLst>
          </p:cNvPr>
          <p:cNvSpPr txBox="1"/>
          <p:nvPr/>
        </p:nvSpPr>
        <p:spPr>
          <a:xfrm>
            <a:off x="111998" y="787095"/>
            <a:ext cx="2228866" cy="307777"/>
          </a:xfrm>
          <a:prstGeom prst="rect">
            <a:avLst/>
          </a:prstGeom>
          <a:solidFill>
            <a:schemeClr val="accent2">
              <a:lumMod val="20000"/>
              <a:lumOff val="80000"/>
            </a:schemeClr>
          </a:solidFill>
          <a:ln>
            <a:solidFill>
              <a:schemeClr val="tx1"/>
            </a:solidFill>
          </a:ln>
        </p:spPr>
        <p:txBody>
          <a:bodyPr wrap="square" rtlCol="0">
            <a:spAutoFit/>
          </a:bodyPr>
          <a:lstStyle/>
          <a:p>
            <a:r>
              <a:rPr lang="en-US" sz="1400" b="1" noProof="0" dirty="0">
                <a:latin typeface="微軟正黑體" panose="020B0604030504040204" pitchFamily="34" charset="-120"/>
                <a:ea typeface="微軟正黑體" panose="020B0604030504040204" pitchFamily="34" charset="-120"/>
              </a:rPr>
              <a:t>Full-Stack </a:t>
            </a:r>
            <a:r>
              <a:rPr lang="en-US" sz="1400" b="1" noProof="0" dirty="0" err="1">
                <a:latin typeface="微軟正黑體" panose="020B0604030504040204" pitchFamily="34" charset="-120"/>
                <a:ea typeface="微軟正黑體" panose="020B0604030504040204" pitchFamily="34" charset="-120"/>
              </a:rPr>
              <a:t>Biochemstry</a:t>
            </a:r>
            <a:endParaRPr lang="en-US" sz="1400" b="1" noProof="0" dirty="0">
              <a:latin typeface="微軟正黑體" panose="020B0604030504040204" pitchFamily="34" charset="-120"/>
              <a:ea typeface="微軟正黑體" panose="020B0604030504040204" pitchFamily="34" charset="-120"/>
            </a:endParaRPr>
          </a:p>
        </p:txBody>
      </p:sp>
      <p:sp>
        <p:nvSpPr>
          <p:cNvPr id="7" name="TextBox 6">
            <a:extLst>
              <a:ext uri="{FF2B5EF4-FFF2-40B4-BE49-F238E27FC236}">
                <a16:creationId xmlns:a16="http://schemas.microsoft.com/office/drawing/2014/main" id="{16613D01-D467-0BFC-055E-3B5AEAA01B91}"/>
              </a:ext>
            </a:extLst>
          </p:cNvPr>
          <p:cNvSpPr txBox="1"/>
          <p:nvPr/>
        </p:nvSpPr>
        <p:spPr>
          <a:xfrm>
            <a:off x="2443734" y="759216"/>
            <a:ext cx="9748266" cy="400110"/>
          </a:xfrm>
          <a:prstGeom prst="rect">
            <a:avLst/>
          </a:prstGeom>
          <a:noFill/>
        </p:spPr>
        <p:txBody>
          <a:bodyPr wrap="square">
            <a:spAutoFit/>
          </a:bodyPr>
          <a:lstStyle/>
          <a:p>
            <a:r>
              <a:rPr lang="en-US" altLang="zh-TW" sz="2000" b="1" dirty="0"/>
              <a:t>High-Purity Antibodies: A Strategic Asset Engineered for Precision</a:t>
            </a:r>
            <a:endParaRPr lang="zh-TW" altLang="en-US" sz="2000" b="1" dirty="0"/>
          </a:p>
        </p:txBody>
      </p:sp>
      <p:sp>
        <p:nvSpPr>
          <p:cNvPr id="8" name="TextBox 7">
            <a:extLst>
              <a:ext uri="{FF2B5EF4-FFF2-40B4-BE49-F238E27FC236}">
                <a16:creationId xmlns:a16="http://schemas.microsoft.com/office/drawing/2014/main" id="{14E438ED-B157-08A8-68D2-6B22EA9993A9}"/>
              </a:ext>
            </a:extLst>
          </p:cNvPr>
          <p:cNvSpPr txBox="1"/>
          <p:nvPr/>
        </p:nvSpPr>
        <p:spPr>
          <a:xfrm>
            <a:off x="150860" y="1341552"/>
            <a:ext cx="11928364" cy="2308324"/>
          </a:xfrm>
          <a:prstGeom prst="rect">
            <a:avLst/>
          </a:prstGeom>
          <a:noFill/>
        </p:spPr>
        <p:txBody>
          <a:bodyPr wrap="square">
            <a:spAutoFit/>
          </a:bodyPr>
          <a:lstStyle/>
          <a:p>
            <a:r>
              <a:rPr lang="en-US" altLang="zh-TW" b="1" dirty="0"/>
              <a:t>High-Purty Antibodies: a Strategic Asset Essential for </a:t>
            </a:r>
            <a:r>
              <a:rPr lang="en-US" altLang="zh-TW" b="1" dirty="0" err="1"/>
              <a:t>Novascope</a:t>
            </a:r>
            <a:r>
              <a:rPr lang="en-US" altLang="zh-TW" b="1" dirty="0"/>
              <a:t> </a:t>
            </a:r>
            <a:r>
              <a:rPr lang="en-US" altLang="zh-TW" b="1" dirty="0" err="1"/>
              <a:t>BioICs</a:t>
            </a:r>
            <a:r>
              <a:rPr lang="en-US" altLang="zh-TW" b="1" dirty="0"/>
              <a:t>  </a:t>
            </a:r>
          </a:p>
          <a:p>
            <a:pPr>
              <a:buNone/>
            </a:pPr>
            <a:r>
              <a:rPr lang="en-US" altLang="zh-TW" dirty="0"/>
              <a:t>At </a:t>
            </a:r>
            <a:r>
              <a:rPr lang="en-US" altLang="zh-TW" dirty="0" err="1"/>
              <a:t>Novascope</a:t>
            </a:r>
            <a:r>
              <a:rPr lang="en-US" altLang="zh-TW" dirty="0"/>
              <a:t>, our high-purity antibodies were born out of necessity. Off-the-shelf antibodies often lack the exact chain composition or the purity required for our ultra-sensitive biochips to deliver reliable, reproducible results. To meet the demanding specifications of molecular-level detection, we designed and manufactured our own proprietary antibodies as </a:t>
            </a:r>
            <a:r>
              <a:rPr lang="en-US" altLang="zh-TW" dirty="0" err="1"/>
              <a:t>bioprobes</a:t>
            </a:r>
            <a:r>
              <a:rPr lang="en-US" altLang="zh-TW" dirty="0"/>
              <a:t>—tailored to perform with exceptional specificity and stability.</a:t>
            </a:r>
          </a:p>
          <a:p>
            <a:pPr>
              <a:buNone/>
            </a:pPr>
            <a:endParaRPr lang="en-US" altLang="zh-TW" dirty="0"/>
          </a:p>
          <a:p>
            <a:pPr>
              <a:buNone/>
            </a:pPr>
            <a:endParaRPr lang="en-US" altLang="zh-TW" dirty="0"/>
          </a:p>
          <a:p>
            <a:pPr>
              <a:buNone/>
            </a:pPr>
            <a:endParaRPr lang="en-US" altLang="zh-TW" dirty="0"/>
          </a:p>
        </p:txBody>
      </p:sp>
      <p:sp>
        <p:nvSpPr>
          <p:cNvPr id="3" name="TextBox 2">
            <a:extLst>
              <a:ext uri="{FF2B5EF4-FFF2-40B4-BE49-F238E27FC236}">
                <a16:creationId xmlns:a16="http://schemas.microsoft.com/office/drawing/2014/main" id="{9CAE2C49-8A96-F817-9CE4-445282E1164E}"/>
              </a:ext>
            </a:extLst>
          </p:cNvPr>
          <p:cNvSpPr txBox="1"/>
          <p:nvPr/>
        </p:nvSpPr>
        <p:spPr>
          <a:xfrm>
            <a:off x="150860" y="3028156"/>
            <a:ext cx="11928364" cy="3416320"/>
          </a:xfrm>
          <a:prstGeom prst="rect">
            <a:avLst/>
          </a:prstGeom>
          <a:noFill/>
        </p:spPr>
        <p:txBody>
          <a:bodyPr wrap="square">
            <a:spAutoFit/>
          </a:bodyPr>
          <a:lstStyle/>
          <a:p>
            <a:pPr>
              <a:buNone/>
            </a:pPr>
            <a:r>
              <a:rPr lang="en-US" altLang="zh-TW" b="1" dirty="0"/>
              <a:t>VHH antibodies — also known as nanobodies — expressed in E. coli.</a:t>
            </a:r>
          </a:p>
          <a:p>
            <a:r>
              <a:rPr lang="en-US" altLang="zh-TW" dirty="0"/>
              <a:t>VHH antibodies are single-domain antibody fragments derived from camelid heavy-chain IgG (immunoglobulins). Their compact structure (~15 </a:t>
            </a:r>
            <a:r>
              <a:rPr lang="en-US" altLang="zh-TW" dirty="0" err="1"/>
              <a:t>kDa</a:t>
            </a:r>
            <a:r>
              <a:rPr lang="en-US" altLang="zh-TW" dirty="0"/>
              <a:t>, compared to ~150 </a:t>
            </a:r>
            <a:r>
              <a:rPr lang="en-US" altLang="zh-TW" dirty="0" err="1"/>
              <a:t>kDa</a:t>
            </a:r>
            <a:r>
              <a:rPr lang="en-US" altLang="zh-TW" dirty="0"/>
              <a:t> for conventional IgG) confers exceptional advantages for surface-based biosensing: superior thermal and chemical stability, deeper epitope access, and more uniform surface orientation when immobilized on a chip coating. </a:t>
            </a:r>
          </a:p>
          <a:p>
            <a:endParaRPr lang="en-US" altLang="zh-TW" b="1" dirty="0"/>
          </a:p>
          <a:p>
            <a:pPr>
              <a:buNone/>
            </a:pPr>
            <a:r>
              <a:rPr lang="en-US" altLang="zh-TW" b="1" dirty="0"/>
              <a:t>IgG monoclonal antibodies (</a:t>
            </a:r>
            <a:r>
              <a:rPr lang="en-US" altLang="zh-TW" b="1" dirty="0" err="1"/>
              <a:t>mAbs</a:t>
            </a:r>
            <a:r>
              <a:rPr lang="en-US" altLang="zh-TW" b="1" dirty="0"/>
              <a:t>)</a:t>
            </a:r>
          </a:p>
          <a:p>
            <a:pPr>
              <a:buNone/>
            </a:pPr>
            <a:r>
              <a:rPr lang="en-US" altLang="zh-TW" dirty="0"/>
              <a:t>Our IgG monoclonal antibodies (</a:t>
            </a:r>
            <a:r>
              <a:rPr lang="en-US" altLang="zh-TW" dirty="0" err="1"/>
              <a:t>mAbs</a:t>
            </a:r>
            <a:r>
              <a:rPr lang="en-US" altLang="zh-TW" dirty="0"/>
              <a:t>) are produced using Chinese hamster ovary (CHO) cell expression systems — the gold standard for therapeutic-grade biologics manufacturing. This production platform ensures high yield, batch-to-batch consistency, and compatibility with stringent clinical validation standards.</a:t>
            </a:r>
          </a:p>
          <a:p>
            <a:pPr>
              <a:buNone/>
            </a:pPr>
            <a:endParaRPr lang="en-US" altLang="zh-TW" dirty="0"/>
          </a:p>
          <a:p>
            <a:pPr>
              <a:buNone/>
            </a:pPr>
            <a:endParaRPr lang="en-US" altLang="zh-TW" dirty="0"/>
          </a:p>
        </p:txBody>
      </p:sp>
    </p:spTree>
    <p:extLst>
      <p:ext uri="{BB962C8B-B14F-4D97-AF65-F5344CB8AC3E}">
        <p14:creationId xmlns:p14="http://schemas.microsoft.com/office/powerpoint/2010/main" val="198558807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2917</TotalTime>
  <Words>2021</Words>
  <Application>Microsoft Office PowerPoint</Application>
  <PresentationFormat>Widescreen</PresentationFormat>
  <Paragraphs>231</Paragraphs>
  <Slides>20</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20</vt:i4>
      </vt:variant>
    </vt:vector>
  </HeadingPairs>
  <TitlesOfParts>
    <vt:vector size="33" baseType="lpstr">
      <vt:lpstr>Microsoft JhengHei</vt:lpstr>
      <vt:lpstr>Microsoft JhengHei</vt:lpstr>
      <vt:lpstr>微軟正黑體 Light</vt:lpstr>
      <vt:lpstr>標楷體</vt:lpstr>
      <vt:lpstr>Aptos</vt:lpstr>
      <vt:lpstr>Aptos Display</vt:lpstr>
      <vt:lpstr>Arial</vt:lpstr>
      <vt:lpstr>Calibri</vt:lpstr>
      <vt:lpstr>Times New Roman</vt:lpstr>
      <vt:lpstr>Wingdings</vt:lpstr>
      <vt:lpstr>Office 佈景主題</vt:lpstr>
      <vt:lpstr>Worksheet</vt:lpstr>
      <vt:lpstr>工作表</vt:lpstr>
      <vt:lpstr>PowerPoint Presentation</vt:lpstr>
      <vt:lpstr>NOVASCOPE End-To-End Solutions: Where Biochemistry Meets Semiconductors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Liza FU-CIAN Cai</dc:creator>
  <cp:lastModifiedBy>Emily Liu, CFA CAIA</cp:lastModifiedBy>
  <cp:revision>168</cp:revision>
  <cp:lastPrinted>2026-01-26T03:04:35Z</cp:lastPrinted>
  <dcterms:created xsi:type="dcterms:W3CDTF">2026-01-23T08:08:39Z</dcterms:created>
  <dcterms:modified xsi:type="dcterms:W3CDTF">2026-02-22T03:01:50Z</dcterms:modified>
</cp:coreProperties>
</file>